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94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343" r:id="rId20"/>
    <p:sldId id="344" r:id="rId21"/>
    <p:sldId id="345" r:id="rId22"/>
    <p:sldId id="287" r:id="rId23"/>
    <p:sldId id="288" r:id="rId24"/>
    <p:sldId id="289" r:id="rId25"/>
    <p:sldId id="267" r:id="rId26"/>
    <p:sldId id="335" r:id="rId27"/>
    <p:sldId id="290" r:id="rId28"/>
    <p:sldId id="347" r:id="rId29"/>
    <p:sldId id="291" r:id="rId30"/>
    <p:sldId id="292" r:id="rId31"/>
    <p:sldId id="293" r:id="rId32"/>
    <p:sldId id="294" r:id="rId33"/>
    <p:sldId id="295" r:id="rId34"/>
    <p:sldId id="365" r:id="rId35"/>
    <p:sldId id="366" r:id="rId36"/>
    <p:sldId id="296" r:id="rId37"/>
    <p:sldId id="297" r:id="rId38"/>
    <p:sldId id="349" r:id="rId39"/>
    <p:sldId id="364" r:id="rId40"/>
    <p:sldId id="298" r:id="rId41"/>
    <p:sldId id="350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51" r:id="rId50"/>
    <p:sldId id="306" r:id="rId51"/>
    <p:sldId id="352" r:id="rId52"/>
    <p:sldId id="307" r:id="rId53"/>
    <p:sldId id="353" r:id="rId54"/>
    <p:sldId id="308" r:id="rId55"/>
    <p:sldId id="309" r:id="rId56"/>
    <p:sldId id="310" r:id="rId57"/>
    <p:sldId id="311" r:id="rId58"/>
    <p:sldId id="336" r:id="rId59"/>
    <p:sldId id="313" r:id="rId60"/>
    <p:sldId id="314" r:id="rId61"/>
    <p:sldId id="315" r:id="rId62"/>
    <p:sldId id="316" r:id="rId63"/>
    <p:sldId id="355" r:id="rId64"/>
    <p:sldId id="356" r:id="rId65"/>
    <p:sldId id="317" r:id="rId66"/>
    <p:sldId id="35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37" r:id="rId75"/>
    <p:sldId id="358" r:id="rId76"/>
    <p:sldId id="325" r:id="rId77"/>
    <p:sldId id="360" r:id="rId78"/>
    <p:sldId id="326" r:id="rId79"/>
    <p:sldId id="327" r:id="rId80"/>
    <p:sldId id="328" r:id="rId81"/>
    <p:sldId id="338" r:id="rId82"/>
    <p:sldId id="329" r:id="rId83"/>
    <p:sldId id="330" r:id="rId84"/>
    <p:sldId id="331" r:id="rId85"/>
    <p:sldId id="361" r:id="rId86"/>
    <p:sldId id="362" r:id="rId87"/>
    <p:sldId id="332" r:id="rId88"/>
    <p:sldId id="363" r:id="rId89"/>
    <p:sldId id="354" r:id="rId90"/>
    <p:sldId id="333" r:id="rId91"/>
    <p:sldId id="340" r:id="rId92"/>
    <p:sldId id="260" r:id="rId93"/>
  </p:sldIdLst>
  <p:sldSz cx="9144000" cy="5143500" type="screen16x9"/>
  <p:notesSz cx="6858000" cy="9144000"/>
  <p:custShowLst>
    <p:custShow name="自訂放映 1" id="0">
      <p:sldLst>
        <p:sld r:id="rId2"/>
        <p:sld r:id="rId4"/>
        <p:sld r:id="rId3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3"/>
        <p:sld r:id="rId24"/>
        <p:sld r:id="rId25"/>
        <p:sld r:id="rId27"/>
        <p:sld r:id="rId28"/>
        <p:sld r:id="rId30"/>
        <p:sld r:id="rId31"/>
        <p:sld r:id="rId32"/>
        <p:sld r:id="rId33"/>
        <p:sld r:id="rId34"/>
        <p:sld r:id="rId37"/>
        <p:sld r:id="rId38"/>
        <p:sld r:id="rId41"/>
        <p:sld r:id="rId43"/>
        <p:sld r:id="rId44"/>
        <p:sld r:id="rId45"/>
        <p:sld r:id="rId46"/>
        <p:sld r:id="rId47"/>
        <p:sld r:id="rId48"/>
        <p:sld r:id="rId49"/>
        <p:sld r:id="rId51"/>
        <p:sld r:id="rId53"/>
        <p:sld r:id="rId55"/>
        <p:sld r:id="rId56"/>
        <p:sld r:id="rId57"/>
        <p:sld r:id="rId58"/>
        <p:sld r:id="rId59"/>
        <p:sld r:id="rId60"/>
        <p:sld r:id="rId61"/>
        <p:sld r:id="rId62"/>
        <p:sld r:id="rId63"/>
        <p:sld r:id="rId66"/>
        <p:sld r:id="rId68"/>
        <p:sld r:id="rId69"/>
        <p:sld r:id="rId70"/>
        <p:sld r:id="rId71"/>
        <p:sld r:id="rId72"/>
        <p:sld r:id="rId73"/>
        <p:sld r:id="rId74"/>
        <p:sld r:id="rId75"/>
        <p:sld r:id="rId77"/>
        <p:sld r:id="rId79"/>
        <p:sld r:id="rId80"/>
        <p:sld r:id="rId81"/>
        <p:sld r:id="rId82"/>
        <p:sld r:id="rId83"/>
        <p:sld r:id="rId84"/>
        <p:sld r:id="rId85"/>
        <p:sld r:id="rId88"/>
        <p:sld r:id="rId91"/>
        <p:sld r:id="rId92"/>
        <p:sld r:id="rId93"/>
      </p:sldLst>
    </p:custShow>
  </p:custShowLst>
  <p:defaultTextStyle>
    <a:defPPr>
      <a:defRPr lang="en-US"/>
    </a:defPPr>
    <a:lvl1pPr marL="0" algn="l" defTabSz="3428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3428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3428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3428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3428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3428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3428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3428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34288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0" autoAdjust="0"/>
    <p:restoredTop sz="93733" autoAdjust="0"/>
  </p:normalViewPr>
  <p:slideViewPr>
    <p:cSldViewPr snapToGrid="0">
      <p:cViewPr>
        <p:scale>
          <a:sx n="90" d="100"/>
          <a:sy n="90" d="100"/>
        </p:scale>
        <p:origin x="-63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707A3-D8F2-49ED-9244-BB98BCEFFF10}" type="datetimeFigureOut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D027C-D69F-4821-956D-85F0848948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05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D027C-D69F-4821-956D-85F0848948D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97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339C-EA24-4D9A-B6E5-9692A109D65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86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D027C-D69F-4821-956D-85F0848948D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24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D027C-D69F-4821-956D-85F0848948D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12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D027C-D69F-4821-956D-85F0848948D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617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📌 什麼是皮爾森相關係數（</a:t>
            </a:r>
            <a:r>
              <a:rPr lang="en-US" altLang="zh-TW" b="1" dirty="0"/>
              <a:t>Pearson</a:t>
            </a:r>
            <a:r>
              <a:rPr lang="zh-TW" altLang="en-US" b="1" dirty="0"/>
              <a:t>）？</a:t>
            </a:r>
          </a:p>
          <a:p>
            <a:r>
              <a:rPr lang="zh-TW" altLang="en-US" dirty="0"/>
              <a:t>想像你在觀察「溫度」和「冰淇淋銷量」的關係。天氣越熱，冰淇淋賣得越好，這就是「兩個變數有關聯」。</a:t>
            </a:r>
          </a:p>
          <a:p>
            <a:r>
              <a:rPr lang="zh-TW" altLang="en-US" dirty="0"/>
              <a:t>皮爾森相關係數是用來量「兩個數字變數之間關係有多強、是不是線性的」的指標，數值在 </a:t>
            </a:r>
            <a:r>
              <a:rPr lang="en-US" altLang="zh-TW" dirty="0"/>
              <a:t>-1 </a:t>
            </a:r>
            <a:r>
              <a:rPr lang="zh-TW" altLang="en-US" dirty="0"/>
              <a:t>到 </a:t>
            </a:r>
            <a:r>
              <a:rPr lang="en-US" altLang="zh-TW" dirty="0"/>
              <a:t>+1 </a:t>
            </a:r>
            <a:r>
              <a:rPr lang="zh-TW" altLang="en-US" dirty="0"/>
              <a:t>之間：</a:t>
            </a:r>
          </a:p>
          <a:p>
            <a:r>
              <a:rPr lang="en-US" altLang="zh-TW" b="1" dirty="0"/>
              <a:t>+1</a:t>
            </a:r>
            <a:r>
              <a:rPr lang="zh-TW" altLang="en-US" dirty="0"/>
              <a:t>：完全正相關（溫度越高 → 銷量越高）</a:t>
            </a:r>
          </a:p>
          <a:p>
            <a:r>
              <a:rPr lang="en-US" altLang="zh-TW" b="1" dirty="0"/>
              <a:t>0</a:t>
            </a:r>
            <a:r>
              <a:rPr lang="zh-TW" altLang="en-US" dirty="0"/>
              <a:t>：沒關係（隨機亂變動）</a:t>
            </a:r>
          </a:p>
          <a:p>
            <a:r>
              <a:rPr lang="en-US" altLang="zh-TW" b="1" dirty="0"/>
              <a:t>-1</a:t>
            </a:r>
            <a:r>
              <a:rPr lang="zh-TW" altLang="en-US" dirty="0"/>
              <a:t>：完全負相關（溫度越高 → 銷量越低）</a:t>
            </a:r>
          </a:p>
          <a:p>
            <a:r>
              <a:rPr lang="zh-TW" altLang="en-US" dirty="0"/>
              <a:t>✅ 適用情境：</a:t>
            </a:r>
            <a:r>
              <a:rPr lang="zh-TW" altLang="en-US" b="1" dirty="0"/>
              <a:t>兩個連續的數字、而且趨勢是直線型的關係</a:t>
            </a:r>
            <a:endParaRPr lang="zh-TW" altLang="en-US" dirty="0"/>
          </a:p>
          <a:p>
            <a:r>
              <a:rPr lang="zh-TW" altLang="en-US" b="1" dirty="0"/>
              <a:t>📌 </a:t>
            </a:r>
            <a:r>
              <a:rPr lang="en-US" altLang="zh-TW" b="1" dirty="0"/>
              <a:t>Spearman </a:t>
            </a:r>
            <a:r>
              <a:rPr lang="zh-TW" altLang="en-US" b="1" dirty="0"/>
              <a:t>相關係數是什麼？</a:t>
            </a:r>
          </a:p>
          <a:p>
            <a:r>
              <a:rPr lang="zh-TW" altLang="en-US" dirty="0"/>
              <a:t>有時候，資料之間不是直線關係，而是「大致上高的對高的、低的對低的」，例如：</a:t>
            </a:r>
          </a:p>
          <a:p>
            <a:r>
              <a:rPr lang="zh-TW" altLang="en-US" dirty="0"/>
              <a:t>排名資料（比賽名次 </a:t>
            </a:r>
            <a:r>
              <a:rPr lang="en-US" altLang="zh-TW" dirty="0"/>
              <a:t>vs </a:t>
            </a:r>
            <a:r>
              <a:rPr lang="zh-TW" altLang="en-US" dirty="0"/>
              <a:t>考試分數）</a:t>
            </a:r>
          </a:p>
          <a:p>
            <a:r>
              <a:rPr lang="zh-TW" altLang="en-US" dirty="0"/>
              <a:t>彎曲的關係（學習時間多到一個程度後，效果反而下降）</a:t>
            </a:r>
          </a:p>
          <a:p>
            <a:r>
              <a:rPr lang="en-US" altLang="zh-TW" dirty="0"/>
              <a:t>Spearman </a:t>
            </a:r>
            <a:r>
              <a:rPr lang="zh-TW" altLang="en-US" dirty="0"/>
              <a:t>相關係數看的是「排名」的關係，而不是原始的數值。就像是看兩組名次是否變化一致，不要求每一分都對得很準。</a:t>
            </a:r>
          </a:p>
          <a:p>
            <a:r>
              <a:rPr lang="zh-TW" altLang="en-US" dirty="0"/>
              <a:t>✅ 適用情境：</a:t>
            </a:r>
            <a:r>
              <a:rPr lang="zh-TW" altLang="en-US" b="1" dirty="0"/>
              <a:t>排序、名次、或非線性的關係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D027C-D69F-4821-956D-85F0848948D0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579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D027C-D69F-4821-956D-85F0848948D0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25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‹#›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CAB28792-C4E5-4714-8F75-D9325B97CA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2123" y="1375169"/>
            <a:ext cx="7772400" cy="17907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簡報標題簡報標題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1362" y="3175393"/>
            <a:ext cx="6858000" cy="124182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40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zh-TW" altLang="en-US" dirty="0"/>
              <a:t>副標題副標題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BE099-75C9-44FE-974C-F83A7B78F819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13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900" b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內頁標題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buClr>
                <a:schemeClr val="tx2"/>
              </a:buCl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lnSpc>
                <a:spcPct val="120000"/>
              </a:lnSpc>
              <a:buClr>
                <a:schemeClr val="tx2"/>
              </a:buCl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lnSpc>
                <a:spcPct val="120000"/>
              </a:lnSpc>
              <a:buClr>
                <a:schemeClr val="tx2"/>
              </a:buCl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lnSpc>
                <a:spcPct val="120000"/>
              </a:lnSpc>
              <a:buClr>
                <a:schemeClr val="tx2"/>
              </a:buCl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lnSpc>
                <a:spcPct val="120000"/>
              </a:lnSpc>
              <a:buClr>
                <a:schemeClr val="tx2"/>
              </a:buCl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5D47-9B82-4B59-B9DB-752A63307FAD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10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CA1A9007-081C-4779-8CB4-3E6ED72B7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545539"/>
            <a:ext cx="7886700" cy="2139553"/>
          </a:xfrm>
        </p:spPr>
        <p:txBody>
          <a:bodyPr anchor="ctr" anchorCtr="0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章節標題章節標題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D298F-E4AD-4045-AFD9-18AEB0447FCF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879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_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45FAB06-9DB1-495F-AA6B-2AC8752D2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771" y="273847"/>
            <a:ext cx="7886700" cy="994172"/>
          </a:xfrm>
        </p:spPr>
        <p:txBody>
          <a:bodyPr>
            <a:normAutofit/>
          </a:bodyPr>
          <a:lstStyle>
            <a:lvl1pPr>
              <a:defRPr sz="2900" b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內頁標題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0703AC2B-2E84-489F-B72D-6E42CF5D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5AEC-16E4-45AC-A19E-0A48634FAC60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0BD38564-3242-400C-A50F-B8331E3A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F40CF4EE-A9E3-41DB-A282-5B7E462A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0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最末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B4BC-22ED-45E7-A4A5-D2E030130EB2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42FA8207-76C5-451E-B000-C7A213612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6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87FCA-B3F0-4CA5-BD83-428246D027FF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11F0-B007-4B14-A2A9-B9F4EE170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86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FE9F96DC-7604-4A98-9991-F9EDBAE0255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68577" tIns="34289" rIns="68577" bIns="34289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7" tIns="34289" rIns="68577" bIns="34289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53BBD-AE94-4CB8-90AC-953ADC3EDB77}" type="datetime1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51083" y="4804335"/>
            <a:ext cx="20574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7E05494-D516-42FD-B886-142E7243654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551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8" r:id="rId4"/>
    <p:sldLayoutId id="2147483667" r:id="rId5"/>
    <p:sldLayoutId id="2147483669" r:id="rId6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900" b="1" kern="1200">
          <a:solidFill>
            <a:schemeClr val="tx2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120000"/>
        </a:lnSpc>
        <a:spcBef>
          <a:spcPts val="750"/>
        </a:spcBef>
        <a:buClr>
          <a:schemeClr val="tx2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14325" indent="-171442" algn="l" defTabSz="685766" rtl="0" eaLnBrk="1" latinLnBrk="0" hangingPunct="1">
        <a:lnSpc>
          <a:spcPct val="12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857207" indent="-171442" algn="l" defTabSz="685766" rtl="0" eaLnBrk="1" latinLnBrk="0" hangingPunct="1">
        <a:lnSpc>
          <a:spcPct val="12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200090" indent="-171442" algn="l" defTabSz="685766" rtl="0" eaLnBrk="1" latinLnBrk="0" hangingPunct="1">
        <a:lnSpc>
          <a:spcPct val="12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542974" indent="-171442" algn="l" defTabSz="685766" rtl="0" eaLnBrk="1" latinLnBrk="0" hangingPunct="1">
        <a:lnSpc>
          <a:spcPct val="12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rive.google.com/drive/folders/1oMrBKoWFJF5ZDxApTezqzvdHOILjhiBl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forms.gle/xjyKxZHFA1xunSAaA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生成式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大數據應用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72106" y="3873126"/>
            <a:ext cx="2266518" cy="760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課程講師：曾芷葳</a:t>
            </a:r>
            <a:endParaRPr lang="en-US" altLang="zh-TW" sz="1400" b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1400" b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114</a:t>
            </a:r>
            <a:r>
              <a:rPr lang="zh-TW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 </a:t>
            </a:r>
            <a:r>
              <a:rPr lang="en-US" altLang="zh-TW" sz="1400" b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 </a:t>
            </a:r>
            <a:r>
              <a:rPr lang="zh-TW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US" altLang="zh-TW" sz="1400" b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58810" y="3873126"/>
            <a:ext cx="33492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課程設計指導：資訊部  羅順鴻 資訊長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課程演練指導：人資部  賴欣玫 課長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6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9612" y="2143125"/>
            <a:ext cx="6984776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資料處理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1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005576"/>
            <a:ext cx="8229600" cy="756084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Agenda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815666"/>
            <a:ext cx="8229600" cy="1695636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資料前處理觀念與「乾淨資料」的價值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資料處理步驟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操作教學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55025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資料前處理觀念與「乾淨資料」的價值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61554"/>
            <a:ext cx="4038600" cy="231435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觀念：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建立模型前進行前處理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確保數據的品質和一致性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減少不確定性和噪音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F20D7F57-F9DD-1FCE-24E7-02DC25D12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61554"/>
            <a:ext cx="4038600" cy="231435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價值：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去除錯誤與雜訊</a:t>
            </a:r>
          </a:p>
          <a:p>
            <a:pPr>
              <a:lnSpc>
                <a:spcPct val="150000"/>
              </a:lnSpc>
            </a:pP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提升分析與模型準確性</a:t>
            </a:r>
          </a:p>
          <a:p>
            <a:pPr>
              <a:lnSpc>
                <a:spcPct val="150000"/>
              </a:lnSpc>
            </a:pP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挖掘有意義的商業洞察</a:t>
            </a:r>
          </a:p>
          <a:p>
            <a:pPr>
              <a:lnSpc>
                <a:spcPct val="150000"/>
              </a:lnSpc>
            </a:pP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支持更有依據的決策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11F0-B007-4B14-A2A9-B9F4EE17055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16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492" y="62753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資料前處理的步驟</a:t>
            </a:r>
          </a:p>
        </p:txBody>
      </p:sp>
      <p:sp>
        <p:nvSpPr>
          <p:cNvPr id="17" name="TextBox 14"/>
          <p:cNvSpPr txBox="1"/>
          <p:nvPr/>
        </p:nvSpPr>
        <p:spPr>
          <a:xfrm>
            <a:off x="1116266" y="1749282"/>
            <a:ext cx="10259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20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數據歸納</a:t>
            </a:r>
            <a:endParaRPr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6418461" y="1749281"/>
            <a:ext cx="10259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數據清洗</a:t>
            </a:r>
            <a:endParaRPr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1133793" y="2086521"/>
            <a:ext cx="1641475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sz="1600" b="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減少數據的複雜性</a:t>
            </a:r>
            <a:endParaRPr sz="1600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6418461" y="2099119"/>
            <a:ext cx="184665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sz="1600" b="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清理數據中的錯誤和</a:t>
            </a:r>
            <a:r>
              <a:rPr sz="1600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
</a:t>
            </a:r>
            <a:r>
              <a:rPr sz="1600" b="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不一致性</a:t>
            </a:r>
            <a:endParaRPr sz="1600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37560" y="3130121"/>
            <a:ext cx="10259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20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數據集成</a:t>
            </a:r>
            <a:endParaRPr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6707844" y="3159294"/>
            <a:ext cx="10259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數據轉換</a:t>
            </a:r>
            <a:endParaRPr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837560" y="3467071"/>
            <a:ext cx="207299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sz="1600" b="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將數據從不同來源合併</a:t>
            </a:r>
            <a:endParaRPr sz="1600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6707844" y="3516150"/>
            <a:ext cx="1641475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TW" altLang="en-US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讓</a:t>
            </a:r>
            <a:r>
              <a:rPr sz="1600" b="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數據更適合分析</a:t>
            </a:r>
            <a:endParaRPr sz="1600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752492" y="1548905"/>
            <a:ext cx="3547700" cy="2642907"/>
            <a:chOff x="2634385" y="1694968"/>
            <a:chExt cx="3639602" cy="3523876"/>
          </a:xfrm>
        </p:grpSpPr>
        <p:grpSp>
          <p:nvGrpSpPr>
            <p:cNvPr id="4" name="Group 3"/>
            <p:cNvGrpSpPr/>
            <p:nvPr/>
          </p:nvGrpSpPr>
          <p:grpSpPr>
            <a:xfrm>
              <a:off x="4454186" y="1694968"/>
              <a:ext cx="1819801" cy="1761938"/>
              <a:chOff x="3801139" y="920275"/>
              <a:chExt cx="2313420" cy="2313420"/>
            </a:xfrm>
          </p:grpSpPr>
          <p:sp>
            <p:nvSpPr>
              <p:cNvPr id="5" name="Rounded Rectangle 1"/>
              <p:cNvSpPr/>
              <p:nvPr/>
            </p:nvSpPr>
            <p:spPr>
              <a:xfrm>
                <a:off x="3888437" y="921896"/>
                <a:ext cx="2224507" cy="2224501"/>
              </a:xfrm>
              <a:custGeom>
                <a:avLst/>
                <a:gdLst/>
                <a:ahLst/>
                <a:cxnLst/>
                <a:rect l="0" t="0" r="0" b="0"/>
                <a:pathLst>
                  <a:path w="2224507" h="2224501">
                    <a:moveTo>
                      <a:pt x="325545" y="1556861"/>
                    </a:moveTo>
                    <a:cubicBezTo>
                      <a:pt x="335854" y="1531974"/>
                      <a:pt x="349556" y="1509523"/>
                      <a:pt x="365894" y="1489823"/>
                    </a:cubicBezTo>
                    <a:cubicBezTo>
                      <a:pt x="437264" y="1403753"/>
                      <a:pt x="558930" y="1370129"/>
                      <a:pt x="667640" y="1415160"/>
                    </a:cubicBezTo>
                    <a:cubicBezTo>
                      <a:pt x="801237" y="1470501"/>
                      <a:pt x="864681" y="1623659"/>
                      <a:pt x="809341" y="1757256"/>
                    </a:cubicBezTo>
                    <a:cubicBezTo>
                      <a:pt x="792449" y="1798032"/>
                      <a:pt x="766448" y="1832267"/>
                      <a:pt x="734671" y="1858595"/>
                    </a:cubicBezTo>
                    <a:cubicBezTo>
                      <a:pt x="662337" y="1918511"/>
                      <a:pt x="560068" y="1937404"/>
                      <a:pt x="467246" y="1898956"/>
                    </a:cubicBezTo>
                    <a:cubicBezTo>
                      <a:pt x="333649" y="1843616"/>
                      <a:pt x="270208" y="1690458"/>
                      <a:pt x="325545" y="1556861"/>
                    </a:cubicBezTo>
                    <a:close/>
                    <a:moveTo>
                      <a:pt x="2224507" y="2224501"/>
                    </a:moveTo>
                    <a:lnTo>
                      <a:pt x="1006389" y="2224501"/>
                    </a:lnTo>
                    <a:cubicBezTo>
                      <a:pt x="916180" y="2224501"/>
                      <a:pt x="842544" y="2155048"/>
                      <a:pt x="819162" y="2067916"/>
                    </a:cubicBezTo>
                    <a:cubicBezTo>
                      <a:pt x="799367" y="1994156"/>
                      <a:pt x="770806" y="1923989"/>
                      <a:pt x="734671" y="1858595"/>
                    </a:cubicBezTo>
                    <a:cubicBezTo>
                      <a:pt x="766448" y="1832267"/>
                      <a:pt x="792449" y="1798032"/>
                      <a:pt x="809341" y="1757256"/>
                    </a:cubicBezTo>
                    <a:cubicBezTo>
                      <a:pt x="864681" y="1623659"/>
                      <a:pt x="801237" y="1470501"/>
                      <a:pt x="667640" y="1415160"/>
                    </a:cubicBezTo>
                    <a:cubicBezTo>
                      <a:pt x="558930" y="1370129"/>
                      <a:pt x="437264" y="1403753"/>
                      <a:pt x="365894" y="1489823"/>
                    </a:cubicBezTo>
                    <a:cubicBezTo>
                      <a:pt x="300501" y="1453688"/>
                      <a:pt x="230338" y="1425134"/>
                      <a:pt x="156588" y="1405347"/>
                    </a:cubicBezTo>
                    <a:cubicBezTo>
                      <a:pt x="69457" y="1381958"/>
                      <a:pt x="0" y="1308328"/>
                      <a:pt x="0" y="1218112"/>
                    </a:cubicBezTo>
                    <a:lnTo>
                      <a:pt x="0" y="0"/>
                    </a:lnTo>
                    <a:cubicBezTo>
                      <a:pt x="923302" y="34253"/>
                      <a:pt x="1708316" y="609596"/>
                      <a:pt x="2047232" y="1418223"/>
                    </a:cubicBezTo>
                    <a:cubicBezTo>
                      <a:pt x="2133411" y="1623841"/>
                      <a:pt x="2190744" y="1844540"/>
                      <a:pt x="2214177" y="2075264"/>
                    </a:cubicBezTo>
                    <a:cubicBezTo>
                      <a:pt x="2219189" y="2124573"/>
                      <a:pt x="2222645" y="2174334"/>
                      <a:pt x="2224507" y="2224501"/>
                    </a:cubicBezTo>
                    <a:close/>
                  </a:path>
                </a:pathLst>
              </a:custGeom>
              <a:solidFill>
                <a:srgbClr val="42649B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12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ounded Rectangle 2"/>
              <p:cNvSpPr/>
              <p:nvPr/>
            </p:nvSpPr>
            <p:spPr>
              <a:xfrm>
                <a:off x="3801139" y="920275"/>
                <a:ext cx="2313420" cy="2313420"/>
              </a:xfrm>
              <a:custGeom>
                <a:avLst/>
                <a:gdLst/>
                <a:ahLst/>
                <a:cxnLst/>
                <a:rect l="0" t="0" r="0" b="0"/>
                <a:pathLst>
                  <a:path w="2313420" h="2313420">
                    <a:moveTo>
                      <a:pt x="412843" y="1558481"/>
                    </a:moveTo>
                    <a:cubicBezTo>
                      <a:pt x="423152" y="1533595"/>
                      <a:pt x="436854" y="1511144"/>
                      <a:pt x="453192" y="1491441"/>
                    </a:cubicBezTo>
                    <a:cubicBezTo>
                      <a:pt x="524563" y="1405371"/>
                      <a:pt x="646228" y="1371751"/>
                      <a:pt x="754939" y="1416781"/>
                    </a:cubicBezTo>
                    <a:cubicBezTo>
                      <a:pt x="888535" y="1472119"/>
                      <a:pt x="951977" y="1625279"/>
                      <a:pt x="896639" y="1758876"/>
                    </a:cubicBezTo>
                    <a:cubicBezTo>
                      <a:pt x="879750" y="1799650"/>
                      <a:pt x="853748" y="1833890"/>
                      <a:pt x="821971" y="1860212"/>
                    </a:cubicBezTo>
                    <a:cubicBezTo>
                      <a:pt x="749632" y="1920134"/>
                      <a:pt x="647366" y="1939024"/>
                      <a:pt x="554544" y="1900576"/>
                    </a:cubicBezTo>
                    <a:cubicBezTo>
                      <a:pt x="420948" y="1845238"/>
                      <a:pt x="357506" y="1692078"/>
                      <a:pt x="412843" y="1558481"/>
                    </a:cubicBezTo>
                    <a:close/>
                    <a:moveTo>
                      <a:pt x="2311803" y="2226124"/>
                    </a:moveTo>
                    <a:lnTo>
                      <a:pt x="1093689" y="2226124"/>
                    </a:lnTo>
                    <a:cubicBezTo>
                      <a:pt x="1003475" y="2226124"/>
                      <a:pt x="929844" y="2156666"/>
                      <a:pt x="906460" y="2069536"/>
                    </a:cubicBezTo>
                    <a:cubicBezTo>
                      <a:pt x="886664" y="1995780"/>
                      <a:pt x="858106" y="1925610"/>
                      <a:pt x="821971" y="1860212"/>
                    </a:cubicBezTo>
                    <a:cubicBezTo>
                      <a:pt x="853748" y="1833890"/>
                      <a:pt x="879750" y="1799650"/>
                      <a:pt x="896639" y="1758876"/>
                    </a:cubicBezTo>
                    <a:cubicBezTo>
                      <a:pt x="951977" y="1625279"/>
                      <a:pt x="888535" y="1472119"/>
                      <a:pt x="754939" y="1416781"/>
                    </a:cubicBezTo>
                    <a:cubicBezTo>
                      <a:pt x="646228" y="1371751"/>
                      <a:pt x="524563" y="1405371"/>
                      <a:pt x="453192" y="1491441"/>
                    </a:cubicBezTo>
                    <a:cubicBezTo>
                      <a:pt x="387799" y="1455311"/>
                      <a:pt x="317636" y="1426757"/>
                      <a:pt x="243886" y="1406963"/>
                    </a:cubicBezTo>
                    <a:cubicBezTo>
                      <a:pt x="156756" y="1383579"/>
                      <a:pt x="87298" y="1309948"/>
                      <a:pt x="87298" y="1219734"/>
                    </a:cubicBezTo>
                    <a:lnTo>
                      <a:pt x="87298" y="1620"/>
                    </a:lnTo>
                    <a:cubicBezTo>
                      <a:pt x="1010601" y="35874"/>
                      <a:pt x="1795614" y="611216"/>
                      <a:pt x="2134530" y="1419845"/>
                    </a:cubicBezTo>
                    <a:cubicBezTo>
                      <a:pt x="2220710" y="1625462"/>
                      <a:pt x="2278045" y="1846162"/>
                      <a:pt x="2301476" y="2076887"/>
                    </a:cubicBezTo>
                    <a:cubicBezTo>
                      <a:pt x="2306484" y="2126191"/>
                      <a:pt x="2309942" y="2175954"/>
                      <a:pt x="2311803" y="2226124"/>
                    </a:cubicBezTo>
                    <a:close/>
                    <a:moveTo>
                      <a:pt x="2134530" y="1419845"/>
                    </a:moveTo>
                    <a:cubicBezTo>
                      <a:pt x="1784982" y="585846"/>
                      <a:pt x="960906" y="0"/>
                      <a:pt x="0" y="0"/>
                    </a:cubicBezTo>
                    <a:moveTo>
                      <a:pt x="2313420" y="2313420"/>
                    </a:moveTo>
                    <a:cubicBezTo>
                      <a:pt x="2313420" y="2233566"/>
                      <a:pt x="2309375" y="2154657"/>
                      <a:pt x="2301476" y="2076887"/>
                    </a:cubicBezTo>
                  </a:path>
                </a:pathLst>
              </a:custGeom>
              <a:noFill/>
              <a:ln w="5455">
                <a:solidFill>
                  <a:srgbClr val="42649B"/>
                </a:solidFill>
              </a:ln>
            </p:spPr>
            <p:txBody>
              <a:bodyPr rtlCol="0" anchor="ctr"/>
              <a:lstStyle/>
              <a:p>
                <a:pPr algn="ctr"/>
                <a:endParaRPr sz="12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454185" y="3455676"/>
              <a:ext cx="1819801" cy="1761938"/>
              <a:chOff x="3801139" y="3233696"/>
              <a:chExt cx="2313420" cy="2313420"/>
            </a:xfrm>
          </p:grpSpPr>
          <p:sp>
            <p:nvSpPr>
              <p:cNvPr id="8" name="Rounded Rectangle 4"/>
              <p:cNvSpPr/>
              <p:nvPr/>
            </p:nvSpPr>
            <p:spPr>
              <a:xfrm>
                <a:off x="3888437" y="3320998"/>
                <a:ext cx="2224507" cy="2224503"/>
              </a:xfrm>
              <a:custGeom>
                <a:avLst/>
                <a:gdLst/>
                <a:ahLst/>
                <a:cxnLst/>
                <a:rect l="0" t="0" r="0" b="0"/>
                <a:pathLst>
                  <a:path w="2224507" h="2224503">
                    <a:moveTo>
                      <a:pt x="325545" y="467242"/>
                    </a:moveTo>
                    <a:cubicBezTo>
                      <a:pt x="380883" y="333646"/>
                      <a:pt x="534044" y="270204"/>
                      <a:pt x="667640" y="325541"/>
                    </a:cubicBezTo>
                    <a:cubicBezTo>
                      <a:pt x="692528" y="335850"/>
                      <a:pt x="714978" y="349554"/>
                      <a:pt x="734686" y="365892"/>
                    </a:cubicBezTo>
                    <a:cubicBezTo>
                      <a:pt x="820748" y="437264"/>
                      <a:pt x="854373" y="558927"/>
                      <a:pt x="809341" y="667637"/>
                    </a:cubicBezTo>
                    <a:cubicBezTo>
                      <a:pt x="754001" y="801233"/>
                      <a:pt x="600842" y="864678"/>
                      <a:pt x="467246" y="809337"/>
                    </a:cubicBezTo>
                    <a:cubicBezTo>
                      <a:pt x="426473" y="792445"/>
                      <a:pt x="392234" y="766445"/>
                      <a:pt x="365912" y="734675"/>
                    </a:cubicBezTo>
                    <a:cubicBezTo>
                      <a:pt x="305989" y="662333"/>
                      <a:pt x="287096" y="560066"/>
                      <a:pt x="325545" y="467242"/>
                    </a:cubicBezTo>
                    <a:close/>
                    <a:moveTo>
                      <a:pt x="0" y="2224503"/>
                    </a:moveTo>
                    <a:lnTo>
                      <a:pt x="0" y="1006393"/>
                    </a:lnTo>
                    <a:cubicBezTo>
                      <a:pt x="0" y="916177"/>
                      <a:pt x="69457" y="842547"/>
                      <a:pt x="156588" y="819159"/>
                    </a:cubicBezTo>
                    <a:cubicBezTo>
                      <a:pt x="230345" y="799364"/>
                      <a:pt x="300514" y="770809"/>
                      <a:pt x="365912" y="734675"/>
                    </a:cubicBezTo>
                    <a:cubicBezTo>
                      <a:pt x="392234" y="766445"/>
                      <a:pt x="426473" y="792445"/>
                      <a:pt x="467246" y="809337"/>
                    </a:cubicBezTo>
                    <a:cubicBezTo>
                      <a:pt x="600842" y="864678"/>
                      <a:pt x="754001" y="801233"/>
                      <a:pt x="809341" y="667637"/>
                    </a:cubicBezTo>
                    <a:cubicBezTo>
                      <a:pt x="854373" y="558927"/>
                      <a:pt x="820748" y="437264"/>
                      <a:pt x="734686" y="365892"/>
                    </a:cubicBezTo>
                    <a:cubicBezTo>
                      <a:pt x="770813" y="300500"/>
                      <a:pt x="799367" y="230337"/>
                      <a:pt x="819162" y="156588"/>
                    </a:cubicBezTo>
                    <a:cubicBezTo>
                      <a:pt x="842544" y="69457"/>
                      <a:pt x="916180" y="0"/>
                      <a:pt x="1006389" y="0"/>
                    </a:cubicBezTo>
                    <a:lnTo>
                      <a:pt x="2224507" y="0"/>
                    </a:lnTo>
                    <a:cubicBezTo>
                      <a:pt x="2207964" y="445850"/>
                      <a:pt x="2065252" y="859454"/>
                      <a:pt x="1831029" y="1206155"/>
                    </a:cubicBezTo>
                    <a:cubicBezTo>
                      <a:pt x="1430502" y="1799001"/>
                      <a:pt x="762396" y="2196219"/>
                      <a:pt x="0" y="2224503"/>
                    </a:cubicBezTo>
                    <a:close/>
                  </a:path>
                </a:pathLst>
              </a:custGeom>
              <a:solidFill>
                <a:srgbClr val="4F84DA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12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ounded Rectangle 5"/>
              <p:cNvSpPr/>
              <p:nvPr/>
            </p:nvSpPr>
            <p:spPr>
              <a:xfrm>
                <a:off x="3801139" y="3233696"/>
                <a:ext cx="2313420" cy="2313420"/>
              </a:xfrm>
              <a:custGeom>
                <a:avLst/>
                <a:gdLst/>
                <a:ahLst/>
                <a:cxnLst/>
                <a:rect l="0" t="0" r="0" b="0"/>
                <a:pathLst>
                  <a:path w="2313420" h="2313420">
                    <a:moveTo>
                      <a:pt x="412843" y="554544"/>
                    </a:moveTo>
                    <a:cubicBezTo>
                      <a:pt x="468181" y="420948"/>
                      <a:pt x="621342" y="357506"/>
                      <a:pt x="754939" y="412843"/>
                    </a:cubicBezTo>
                    <a:cubicBezTo>
                      <a:pt x="779825" y="423152"/>
                      <a:pt x="802278" y="436856"/>
                      <a:pt x="821982" y="453194"/>
                    </a:cubicBezTo>
                    <a:cubicBezTo>
                      <a:pt x="908049" y="524565"/>
                      <a:pt x="941668" y="646229"/>
                      <a:pt x="896639" y="754939"/>
                    </a:cubicBezTo>
                    <a:cubicBezTo>
                      <a:pt x="841301" y="888535"/>
                      <a:pt x="688140" y="951977"/>
                      <a:pt x="554544" y="896639"/>
                    </a:cubicBezTo>
                    <a:cubicBezTo>
                      <a:pt x="513771" y="879750"/>
                      <a:pt x="479532" y="853750"/>
                      <a:pt x="453210" y="821975"/>
                    </a:cubicBezTo>
                    <a:cubicBezTo>
                      <a:pt x="393287" y="749636"/>
                      <a:pt x="374395" y="647367"/>
                      <a:pt x="412843" y="554544"/>
                    </a:cubicBezTo>
                    <a:close/>
                    <a:moveTo>
                      <a:pt x="87298" y="2311807"/>
                    </a:moveTo>
                    <a:lnTo>
                      <a:pt x="87298" y="1093692"/>
                    </a:lnTo>
                    <a:cubicBezTo>
                      <a:pt x="87298" y="1003479"/>
                      <a:pt x="156756" y="929848"/>
                      <a:pt x="243886" y="906463"/>
                    </a:cubicBezTo>
                    <a:cubicBezTo>
                      <a:pt x="317643" y="886667"/>
                      <a:pt x="387812" y="858110"/>
                      <a:pt x="453210" y="821975"/>
                    </a:cubicBezTo>
                    <a:cubicBezTo>
                      <a:pt x="479532" y="853750"/>
                      <a:pt x="513771" y="879750"/>
                      <a:pt x="554544" y="896639"/>
                    </a:cubicBezTo>
                    <a:cubicBezTo>
                      <a:pt x="688140" y="951977"/>
                      <a:pt x="841301" y="888535"/>
                      <a:pt x="896639" y="754939"/>
                    </a:cubicBezTo>
                    <a:cubicBezTo>
                      <a:pt x="941668" y="646229"/>
                      <a:pt x="908049" y="524565"/>
                      <a:pt x="821982" y="453194"/>
                    </a:cubicBezTo>
                    <a:cubicBezTo>
                      <a:pt x="858112" y="387802"/>
                      <a:pt x="886666" y="317639"/>
                      <a:pt x="906460" y="243889"/>
                    </a:cubicBezTo>
                    <a:cubicBezTo>
                      <a:pt x="929844" y="156759"/>
                      <a:pt x="1003475" y="87301"/>
                      <a:pt x="1093689" y="87301"/>
                    </a:cubicBezTo>
                    <a:lnTo>
                      <a:pt x="2311803" y="87301"/>
                    </a:lnTo>
                    <a:cubicBezTo>
                      <a:pt x="2295261" y="533152"/>
                      <a:pt x="2152549" y="946757"/>
                      <a:pt x="1918324" y="1293455"/>
                    </a:cubicBezTo>
                    <a:cubicBezTo>
                      <a:pt x="1517804" y="1886305"/>
                      <a:pt x="849696" y="2283523"/>
                      <a:pt x="87298" y="2311807"/>
                    </a:cubicBezTo>
                    <a:close/>
                    <a:moveTo>
                      <a:pt x="0" y="2313420"/>
                    </a:moveTo>
                    <a:cubicBezTo>
                      <a:pt x="798541" y="2313420"/>
                      <a:pt x="1502586" y="1908829"/>
                      <a:pt x="1918324" y="1293455"/>
                    </a:cubicBezTo>
                    <a:cubicBezTo>
                      <a:pt x="2167767" y="924231"/>
                      <a:pt x="2313420" y="479125"/>
                      <a:pt x="2313420" y="0"/>
                    </a:cubicBezTo>
                  </a:path>
                </a:pathLst>
              </a:custGeom>
              <a:noFill/>
              <a:ln w="5455">
                <a:solidFill>
                  <a:srgbClr val="4F84DA"/>
                </a:solidFill>
              </a:ln>
            </p:spPr>
            <p:txBody>
              <a:bodyPr rtlCol="0" anchor="ctr"/>
              <a:lstStyle/>
              <a:p>
                <a:pPr algn="ctr"/>
                <a:endParaRPr sz="12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634385" y="3456906"/>
              <a:ext cx="1819801" cy="1761938"/>
              <a:chOff x="1487718" y="3233696"/>
              <a:chExt cx="2313420" cy="2313420"/>
            </a:xfrm>
          </p:grpSpPr>
          <p:sp>
            <p:nvSpPr>
              <p:cNvPr id="11" name="Rounded Rectangle 7"/>
              <p:cNvSpPr/>
              <p:nvPr/>
            </p:nvSpPr>
            <p:spPr>
              <a:xfrm>
                <a:off x="1489335" y="3320998"/>
                <a:ext cx="2224505" cy="2224503"/>
              </a:xfrm>
              <a:custGeom>
                <a:avLst/>
                <a:gdLst/>
                <a:ahLst/>
                <a:cxnLst/>
                <a:rect l="0" t="0" r="0" b="0"/>
                <a:pathLst>
                  <a:path w="2224505" h="2224503">
                    <a:moveTo>
                      <a:pt x="1451539" y="467242"/>
                    </a:moveTo>
                    <a:cubicBezTo>
                      <a:pt x="1464015" y="437131"/>
                      <a:pt x="1481453" y="410583"/>
                      <a:pt x="1502521" y="388156"/>
                    </a:cubicBezTo>
                    <a:cubicBezTo>
                      <a:pt x="1574928" y="311081"/>
                      <a:pt x="1690148" y="282677"/>
                      <a:pt x="1793634" y="325541"/>
                    </a:cubicBezTo>
                    <a:cubicBezTo>
                      <a:pt x="1927230" y="380880"/>
                      <a:pt x="1990675" y="534040"/>
                      <a:pt x="1935335" y="667637"/>
                    </a:cubicBezTo>
                    <a:cubicBezTo>
                      <a:pt x="1922654" y="698250"/>
                      <a:pt x="1904838" y="725181"/>
                      <a:pt x="1883290" y="747843"/>
                    </a:cubicBezTo>
                    <a:cubicBezTo>
                      <a:pt x="1810832" y="824069"/>
                      <a:pt x="1696223" y="851990"/>
                      <a:pt x="1593239" y="809337"/>
                    </a:cubicBezTo>
                    <a:cubicBezTo>
                      <a:pt x="1459643" y="753997"/>
                      <a:pt x="1396198" y="600839"/>
                      <a:pt x="1451539" y="467242"/>
                    </a:cubicBezTo>
                    <a:close/>
                    <a:moveTo>
                      <a:pt x="1218116" y="0"/>
                    </a:moveTo>
                    <a:cubicBezTo>
                      <a:pt x="1308325" y="0"/>
                      <a:pt x="1381961" y="69457"/>
                      <a:pt x="1405343" y="156588"/>
                    </a:cubicBezTo>
                    <a:cubicBezTo>
                      <a:pt x="1427401" y="238778"/>
                      <a:pt x="1460341" y="316513"/>
                      <a:pt x="1502521" y="388156"/>
                    </a:cubicBezTo>
                    <a:cubicBezTo>
                      <a:pt x="1481453" y="410583"/>
                      <a:pt x="1464015" y="437131"/>
                      <a:pt x="1451539" y="467242"/>
                    </a:cubicBezTo>
                    <a:cubicBezTo>
                      <a:pt x="1396198" y="600839"/>
                      <a:pt x="1459643" y="753997"/>
                      <a:pt x="1593239" y="809337"/>
                    </a:cubicBezTo>
                    <a:cubicBezTo>
                      <a:pt x="1696223" y="851990"/>
                      <a:pt x="1810832" y="824069"/>
                      <a:pt x="1883290" y="747843"/>
                    </a:cubicBezTo>
                    <a:cubicBezTo>
                      <a:pt x="1941555" y="777801"/>
                      <a:pt x="2003362" y="801837"/>
                      <a:pt x="2067920" y="819159"/>
                    </a:cubicBezTo>
                    <a:cubicBezTo>
                      <a:pt x="2155044" y="842547"/>
                      <a:pt x="2224505" y="916177"/>
                      <a:pt x="2224505" y="1006393"/>
                    </a:cubicBezTo>
                    <a:lnTo>
                      <a:pt x="2224505" y="2224503"/>
                    </a:lnTo>
                    <a:cubicBezTo>
                      <a:pt x="1016252" y="2179683"/>
                      <a:pt x="44825" y="1208250"/>
                      <a:pt x="0" y="0"/>
                    </a:cubicBezTo>
                    <a:close/>
                  </a:path>
                </a:pathLst>
              </a:custGeom>
              <a:solidFill>
                <a:srgbClr val="4E8FF9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12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ounded Rectangle 8"/>
              <p:cNvSpPr/>
              <p:nvPr/>
            </p:nvSpPr>
            <p:spPr>
              <a:xfrm>
                <a:off x="1487718" y="3233696"/>
                <a:ext cx="2313420" cy="2313420"/>
              </a:xfrm>
              <a:custGeom>
                <a:avLst/>
                <a:gdLst/>
                <a:ahLst/>
                <a:cxnLst/>
                <a:rect l="0" t="0" r="0" b="0"/>
                <a:pathLst>
                  <a:path w="2313420" h="2313420">
                    <a:moveTo>
                      <a:pt x="1453155" y="554544"/>
                    </a:moveTo>
                    <a:cubicBezTo>
                      <a:pt x="1465628" y="524432"/>
                      <a:pt x="1483070" y="497885"/>
                      <a:pt x="1504138" y="475458"/>
                    </a:cubicBezTo>
                    <a:cubicBezTo>
                      <a:pt x="1576542" y="398383"/>
                      <a:pt x="1691766" y="369979"/>
                      <a:pt x="1795250" y="412843"/>
                    </a:cubicBezTo>
                    <a:cubicBezTo>
                      <a:pt x="1928847" y="468181"/>
                      <a:pt x="1992288" y="621342"/>
                      <a:pt x="1936950" y="754939"/>
                    </a:cubicBezTo>
                    <a:cubicBezTo>
                      <a:pt x="1924269" y="785553"/>
                      <a:pt x="1906452" y="812484"/>
                      <a:pt x="1884909" y="835145"/>
                    </a:cubicBezTo>
                    <a:cubicBezTo>
                      <a:pt x="1812445" y="911374"/>
                      <a:pt x="1697838" y="939296"/>
                      <a:pt x="1594856" y="896639"/>
                    </a:cubicBezTo>
                    <a:cubicBezTo>
                      <a:pt x="1461259" y="841301"/>
                      <a:pt x="1397818" y="688140"/>
                      <a:pt x="1453155" y="554544"/>
                    </a:cubicBezTo>
                    <a:close/>
                    <a:moveTo>
                      <a:pt x="1219730" y="87301"/>
                    </a:moveTo>
                    <a:cubicBezTo>
                      <a:pt x="1309943" y="87301"/>
                      <a:pt x="1383575" y="156759"/>
                      <a:pt x="1406959" y="243890"/>
                    </a:cubicBezTo>
                    <a:cubicBezTo>
                      <a:pt x="1429018" y="326080"/>
                      <a:pt x="1461957" y="403815"/>
                      <a:pt x="1504138" y="475458"/>
                    </a:cubicBezTo>
                    <a:cubicBezTo>
                      <a:pt x="1483070" y="497885"/>
                      <a:pt x="1465628" y="524432"/>
                      <a:pt x="1453155" y="554544"/>
                    </a:cubicBezTo>
                    <a:cubicBezTo>
                      <a:pt x="1397818" y="688140"/>
                      <a:pt x="1461259" y="841301"/>
                      <a:pt x="1594856" y="896639"/>
                    </a:cubicBezTo>
                    <a:cubicBezTo>
                      <a:pt x="1697838" y="939296"/>
                      <a:pt x="1812445" y="911374"/>
                      <a:pt x="1884909" y="835145"/>
                    </a:cubicBezTo>
                    <a:cubicBezTo>
                      <a:pt x="1943173" y="865100"/>
                      <a:pt x="2004979" y="889137"/>
                      <a:pt x="2069533" y="906463"/>
                    </a:cubicBezTo>
                    <a:cubicBezTo>
                      <a:pt x="2156663" y="929848"/>
                      <a:pt x="2226121" y="1003479"/>
                      <a:pt x="2226121" y="1093692"/>
                    </a:cubicBezTo>
                    <a:lnTo>
                      <a:pt x="2226121" y="2311807"/>
                    </a:lnTo>
                    <a:cubicBezTo>
                      <a:pt x="1017871" y="2266981"/>
                      <a:pt x="46441" y="1295552"/>
                      <a:pt x="1616" y="87301"/>
                    </a:cubicBezTo>
                    <a:close/>
                    <a:moveTo>
                      <a:pt x="0" y="0"/>
                    </a:moveTo>
                    <a:cubicBezTo>
                      <a:pt x="0" y="1277667"/>
                      <a:pt x="1035753" y="2313420"/>
                      <a:pt x="2313420" y="2313420"/>
                    </a:cubicBezTo>
                    <a:moveTo>
                      <a:pt x="1884909" y="835145"/>
                    </a:moveTo>
                    <a:cubicBezTo>
                      <a:pt x="1884673" y="835024"/>
                      <a:pt x="1884437" y="834901"/>
                      <a:pt x="1884201" y="834780"/>
                    </a:cubicBezTo>
                  </a:path>
                </a:pathLst>
              </a:custGeom>
              <a:noFill/>
              <a:ln w="5455">
                <a:solidFill>
                  <a:srgbClr val="4E8FF9"/>
                </a:solidFill>
              </a:ln>
            </p:spPr>
            <p:txBody>
              <a:bodyPr rtlCol="0" anchor="ctr"/>
              <a:lstStyle/>
              <a:p>
                <a:pPr algn="ctr"/>
                <a:endParaRPr sz="12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636217" y="1694968"/>
              <a:ext cx="1819801" cy="1761938"/>
              <a:chOff x="1487718" y="920275"/>
              <a:chExt cx="2313420" cy="2313420"/>
            </a:xfrm>
          </p:grpSpPr>
          <p:sp>
            <p:nvSpPr>
              <p:cNvPr id="14" name="Rounded Rectangle 10"/>
              <p:cNvSpPr/>
              <p:nvPr/>
            </p:nvSpPr>
            <p:spPr>
              <a:xfrm>
                <a:off x="1489335" y="921892"/>
                <a:ext cx="2224505" cy="2224505"/>
              </a:xfrm>
              <a:custGeom>
                <a:avLst/>
                <a:gdLst/>
                <a:ahLst/>
                <a:cxnLst/>
                <a:rect l="0" t="0" r="0" b="0"/>
                <a:pathLst>
                  <a:path w="2224505" h="2224505">
                    <a:moveTo>
                      <a:pt x="1451539" y="1556865"/>
                    </a:moveTo>
                    <a:cubicBezTo>
                      <a:pt x="1506879" y="1423268"/>
                      <a:pt x="1660038" y="1359824"/>
                      <a:pt x="1793634" y="1415164"/>
                    </a:cubicBezTo>
                    <a:cubicBezTo>
                      <a:pt x="1828619" y="1429656"/>
                      <a:pt x="1858803" y="1450862"/>
                      <a:pt x="1883290" y="1476666"/>
                    </a:cubicBezTo>
                    <a:cubicBezTo>
                      <a:pt x="1952314" y="1549386"/>
                      <a:pt x="1976176" y="1658648"/>
                      <a:pt x="1935335" y="1757259"/>
                    </a:cubicBezTo>
                    <a:cubicBezTo>
                      <a:pt x="1879994" y="1890856"/>
                      <a:pt x="1726836" y="1954300"/>
                      <a:pt x="1593239" y="1898960"/>
                    </a:cubicBezTo>
                    <a:cubicBezTo>
                      <a:pt x="1557745" y="1884257"/>
                      <a:pt x="1527205" y="1862651"/>
                      <a:pt x="1502528" y="1836345"/>
                    </a:cubicBezTo>
                    <a:cubicBezTo>
                      <a:pt x="1434319" y="1763618"/>
                      <a:pt x="1410901" y="1654967"/>
                      <a:pt x="1451539" y="1556865"/>
                    </a:cubicBezTo>
                    <a:close/>
                    <a:moveTo>
                      <a:pt x="2224505" y="0"/>
                    </a:moveTo>
                    <a:lnTo>
                      <a:pt x="2224505" y="1218116"/>
                    </a:lnTo>
                    <a:cubicBezTo>
                      <a:pt x="2224505" y="1308325"/>
                      <a:pt x="2155044" y="1381961"/>
                      <a:pt x="2067920" y="1405343"/>
                    </a:cubicBezTo>
                    <a:cubicBezTo>
                      <a:pt x="2003362" y="1422672"/>
                      <a:pt x="1941555" y="1446708"/>
                      <a:pt x="1883290" y="1476666"/>
                    </a:cubicBezTo>
                    <a:cubicBezTo>
                      <a:pt x="1858803" y="1450862"/>
                      <a:pt x="1828619" y="1429656"/>
                      <a:pt x="1793634" y="1415164"/>
                    </a:cubicBezTo>
                    <a:cubicBezTo>
                      <a:pt x="1660038" y="1359824"/>
                      <a:pt x="1506879" y="1423268"/>
                      <a:pt x="1451539" y="1556865"/>
                    </a:cubicBezTo>
                    <a:cubicBezTo>
                      <a:pt x="1410901" y="1654967"/>
                      <a:pt x="1434319" y="1763618"/>
                      <a:pt x="1502528" y="1836345"/>
                    </a:cubicBezTo>
                    <a:cubicBezTo>
                      <a:pt x="1460341" y="1907988"/>
                      <a:pt x="1427401" y="1985721"/>
                      <a:pt x="1405343" y="2067920"/>
                    </a:cubicBezTo>
                    <a:cubicBezTo>
                      <a:pt x="1381961" y="2155044"/>
                      <a:pt x="1308325" y="2224505"/>
                      <a:pt x="1218116" y="2224505"/>
                    </a:cubicBezTo>
                    <a:lnTo>
                      <a:pt x="0" y="2224505"/>
                    </a:lnTo>
                    <a:cubicBezTo>
                      <a:pt x="42964" y="1066427"/>
                      <a:pt x="937181" y="125906"/>
                      <a:pt x="2075267" y="10327"/>
                    </a:cubicBezTo>
                    <a:cubicBezTo>
                      <a:pt x="2124577" y="5320"/>
                      <a:pt x="2174337" y="1861"/>
                      <a:pt x="2224505" y="0"/>
                    </a:cubicBezTo>
                    <a:close/>
                  </a:path>
                </a:pathLst>
              </a:custGeom>
              <a:solidFill>
                <a:srgbClr val="95BDFF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12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ounded Rectangle 11"/>
              <p:cNvSpPr/>
              <p:nvPr/>
            </p:nvSpPr>
            <p:spPr>
              <a:xfrm>
                <a:off x="1487718" y="920275"/>
                <a:ext cx="2313420" cy="2313420"/>
              </a:xfrm>
              <a:custGeom>
                <a:avLst/>
                <a:gdLst/>
                <a:ahLst/>
                <a:cxnLst/>
                <a:rect l="0" t="0" r="0" b="0"/>
                <a:pathLst>
                  <a:path w="2313420" h="2313420">
                    <a:moveTo>
                      <a:pt x="1453155" y="1558481"/>
                    </a:moveTo>
                    <a:cubicBezTo>
                      <a:pt x="1508493" y="1424885"/>
                      <a:pt x="1661654" y="1361443"/>
                      <a:pt x="1795250" y="1416781"/>
                    </a:cubicBezTo>
                    <a:cubicBezTo>
                      <a:pt x="1830239" y="1431274"/>
                      <a:pt x="1860415" y="1452476"/>
                      <a:pt x="1884906" y="1478280"/>
                    </a:cubicBezTo>
                    <a:cubicBezTo>
                      <a:pt x="1953930" y="1551001"/>
                      <a:pt x="1977795" y="1660268"/>
                      <a:pt x="1936950" y="1758876"/>
                    </a:cubicBezTo>
                    <a:cubicBezTo>
                      <a:pt x="1881613" y="1892472"/>
                      <a:pt x="1728452" y="1955914"/>
                      <a:pt x="1594856" y="1900576"/>
                    </a:cubicBezTo>
                    <a:cubicBezTo>
                      <a:pt x="1559362" y="1885875"/>
                      <a:pt x="1528821" y="1864268"/>
                      <a:pt x="1504144" y="1837958"/>
                    </a:cubicBezTo>
                    <a:cubicBezTo>
                      <a:pt x="1435933" y="1765238"/>
                      <a:pt x="1412520" y="1656584"/>
                      <a:pt x="1453155" y="1558481"/>
                    </a:cubicBezTo>
                    <a:close/>
                    <a:moveTo>
                      <a:pt x="2226121" y="1616"/>
                    </a:moveTo>
                    <a:lnTo>
                      <a:pt x="2226121" y="1219730"/>
                    </a:lnTo>
                    <a:cubicBezTo>
                      <a:pt x="2226121" y="1309944"/>
                      <a:pt x="2156663" y="1383576"/>
                      <a:pt x="2069533" y="1406960"/>
                    </a:cubicBezTo>
                    <a:cubicBezTo>
                      <a:pt x="2004979" y="1424285"/>
                      <a:pt x="1943172" y="1448324"/>
                      <a:pt x="1884906" y="1478280"/>
                    </a:cubicBezTo>
                    <a:cubicBezTo>
                      <a:pt x="1860415" y="1452476"/>
                      <a:pt x="1830239" y="1431274"/>
                      <a:pt x="1795250" y="1416781"/>
                    </a:cubicBezTo>
                    <a:cubicBezTo>
                      <a:pt x="1661654" y="1361443"/>
                      <a:pt x="1508493" y="1424885"/>
                      <a:pt x="1453155" y="1558481"/>
                    </a:cubicBezTo>
                    <a:cubicBezTo>
                      <a:pt x="1412520" y="1656584"/>
                      <a:pt x="1435933" y="1765238"/>
                      <a:pt x="1504144" y="1837958"/>
                    </a:cubicBezTo>
                    <a:cubicBezTo>
                      <a:pt x="1461960" y="1909603"/>
                      <a:pt x="1429019" y="1987341"/>
                      <a:pt x="1406960" y="2069533"/>
                    </a:cubicBezTo>
                    <a:cubicBezTo>
                      <a:pt x="1383576" y="2156663"/>
                      <a:pt x="1309944" y="2226121"/>
                      <a:pt x="1219730" y="2226121"/>
                    </a:cubicBezTo>
                    <a:lnTo>
                      <a:pt x="1616" y="2226121"/>
                    </a:lnTo>
                    <a:cubicBezTo>
                      <a:pt x="44580" y="1068042"/>
                      <a:pt x="938797" y="127523"/>
                      <a:pt x="2076887" y="11943"/>
                    </a:cubicBezTo>
                    <a:cubicBezTo>
                      <a:pt x="2126190" y="6936"/>
                      <a:pt x="2175951" y="3478"/>
                      <a:pt x="2226121" y="1616"/>
                    </a:cubicBezTo>
                    <a:close/>
                    <a:moveTo>
                      <a:pt x="2313420" y="0"/>
                    </a:moveTo>
                    <a:cubicBezTo>
                      <a:pt x="2233566" y="0"/>
                      <a:pt x="2154657" y="4045"/>
                      <a:pt x="2076887" y="11943"/>
                    </a:cubicBezTo>
                    <a:cubicBezTo>
                      <a:pt x="910330" y="130414"/>
                      <a:pt x="0" y="1115607"/>
                      <a:pt x="0" y="2313420"/>
                    </a:cubicBezTo>
                  </a:path>
                </a:pathLst>
              </a:custGeom>
              <a:noFill/>
              <a:ln w="5455">
                <a:solidFill>
                  <a:srgbClr val="95BDFF"/>
                </a:solidFill>
              </a:ln>
            </p:spPr>
            <p:txBody>
              <a:bodyPr rtlCol="0" anchor="ctr"/>
              <a:lstStyle/>
              <a:p>
                <a:pPr algn="ctr"/>
                <a:endParaRPr sz="12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TextBox 13"/>
            <p:cNvSpPr txBox="1"/>
            <p:nvPr/>
          </p:nvSpPr>
          <p:spPr>
            <a:xfrm>
              <a:off x="3971465" y="3214391"/>
              <a:ext cx="1058107" cy="5745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ctr"/>
              <a:r>
                <a:rPr b="1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數據預處理週期</a:t>
              </a:r>
              <a:endParaRPr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1" name="TextBox 18"/>
            <p:cNvSpPr txBox="1"/>
            <p:nvPr/>
          </p:nvSpPr>
          <p:spPr>
            <a:xfrm>
              <a:off x="3921026" y="2762641"/>
              <a:ext cx="100877" cy="410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ctr"/>
              <a:r>
                <a:rPr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2" name="TextBox 19"/>
            <p:cNvSpPr txBox="1"/>
            <p:nvPr/>
          </p:nvSpPr>
          <p:spPr>
            <a:xfrm>
              <a:off x="4888301" y="2756881"/>
              <a:ext cx="100877" cy="410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ctr"/>
              <a:r>
                <a:rPr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3" name="TextBox 20"/>
            <p:cNvSpPr txBox="1"/>
            <p:nvPr/>
          </p:nvSpPr>
          <p:spPr>
            <a:xfrm>
              <a:off x="3921026" y="3766451"/>
              <a:ext cx="100877" cy="410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ctr"/>
              <a:r>
                <a:rPr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4" name="TextBox 21"/>
            <p:cNvSpPr txBox="1"/>
            <p:nvPr/>
          </p:nvSpPr>
          <p:spPr>
            <a:xfrm>
              <a:off x="4893022" y="3760276"/>
              <a:ext cx="100877" cy="410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ctr"/>
              <a:r>
                <a:rPr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9" name="Rounded Rectangle 26"/>
            <p:cNvSpPr/>
            <p:nvPr/>
          </p:nvSpPr>
          <p:spPr>
            <a:xfrm>
              <a:off x="3364261" y="2566716"/>
              <a:ext cx="396505" cy="387771"/>
            </a:xfrm>
            <a:custGeom>
              <a:avLst/>
              <a:gdLst/>
              <a:ahLst/>
              <a:cxnLst/>
              <a:rect l="0" t="0" r="0" b="0"/>
              <a:pathLst>
                <a:path w="334645" h="336099">
                  <a:moveTo>
                    <a:pt x="218552" y="268196"/>
                  </a:moveTo>
                  <a:lnTo>
                    <a:pt x="165780" y="268196"/>
                  </a:lnTo>
                  <a:lnTo>
                    <a:pt x="165780" y="323180"/>
                  </a:lnTo>
                  <a:moveTo>
                    <a:pt x="326439" y="278949"/>
                  </a:moveTo>
                  <a:cubicBezTo>
                    <a:pt x="315728" y="313392"/>
                    <a:pt x="282918" y="336099"/>
                    <a:pt x="246910" y="333991"/>
                  </a:cubicBezTo>
                  <a:cubicBezTo>
                    <a:pt x="210857" y="330890"/>
                    <a:pt x="181434" y="303858"/>
                    <a:pt x="175296" y="268196"/>
                  </a:cubicBezTo>
                  <a:moveTo>
                    <a:pt x="281873" y="224227"/>
                  </a:moveTo>
                  <a:lnTo>
                    <a:pt x="334645" y="224227"/>
                  </a:lnTo>
                  <a:lnTo>
                    <a:pt x="334645" y="169258"/>
                  </a:lnTo>
                  <a:moveTo>
                    <a:pt x="173986" y="213445"/>
                  </a:moveTo>
                  <a:cubicBezTo>
                    <a:pt x="184714" y="179019"/>
                    <a:pt x="217519" y="156333"/>
                    <a:pt x="253516" y="158447"/>
                  </a:cubicBezTo>
                  <a:cubicBezTo>
                    <a:pt x="289553" y="161559"/>
                    <a:pt x="318965" y="188570"/>
                    <a:pt x="325130" y="224212"/>
                  </a:cubicBezTo>
                  <a:moveTo>
                    <a:pt x="288610" y="59217"/>
                  </a:moveTo>
                  <a:lnTo>
                    <a:pt x="0" y="59217"/>
                  </a:lnTo>
                  <a:moveTo>
                    <a:pt x="139299" y="185291"/>
                  </a:moveTo>
                  <a:lnTo>
                    <a:pt x="0" y="185291"/>
                  </a:lnTo>
                  <a:moveTo>
                    <a:pt x="288537" y="122349"/>
                  </a:moveTo>
                  <a:lnTo>
                    <a:pt x="0" y="122349"/>
                  </a:lnTo>
                  <a:moveTo>
                    <a:pt x="117882" y="250533"/>
                  </a:moveTo>
                  <a:lnTo>
                    <a:pt x="117882" y="59217"/>
                  </a:lnTo>
                  <a:moveTo>
                    <a:pt x="202402" y="138397"/>
                  </a:moveTo>
                  <a:lnTo>
                    <a:pt x="202402" y="59217"/>
                  </a:lnTo>
                  <a:moveTo>
                    <a:pt x="128300" y="250489"/>
                  </a:moveTo>
                  <a:lnTo>
                    <a:pt x="30438" y="250489"/>
                  </a:lnTo>
                  <a:cubicBezTo>
                    <a:pt x="13667" y="250489"/>
                    <a:pt x="72" y="236894"/>
                    <a:pt x="72" y="220124"/>
                  </a:cubicBezTo>
                  <a:lnTo>
                    <a:pt x="72" y="30321"/>
                  </a:lnTo>
                  <a:cubicBezTo>
                    <a:pt x="96" y="13568"/>
                    <a:pt x="13684" y="0"/>
                    <a:pt x="30438" y="0"/>
                  </a:cubicBezTo>
                  <a:lnTo>
                    <a:pt x="258171" y="0"/>
                  </a:lnTo>
                  <a:cubicBezTo>
                    <a:pt x="274925" y="0"/>
                    <a:pt x="288513" y="13568"/>
                    <a:pt x="288537" y="30321"/>
                  </a:cubicBezTo>
                  <a:lnTo>
                    <a:pt x="288537" y="139445"/>
                  </a:lnTo>
                </a:path>
              </a:pathLst>
            </a:custGeom>
            <a:noFill/>
            <a:ln w="5455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Rounded Rectangle 27"/>
            <p:cNvSpPr/>
            <p:nvPr/>
          </p:nvSpPr>
          <p:spPr>
            <a:xfrm>
              <a:off x="5193045" y="2566717"/>
              <a:ext cx="409484" cy="387771"/>
            </a:xfrm>
            <a:custGeom>
              <a:avLst/>
              <a:gdLst/>
              <a:ahLst/>
              <a:cxnLst/>
              <a:rect l="0" t="0" r="0" b="0"/>
              <a:pathLst>
                <a:path w="334645" h="334442">
                  <a:moveTo>
                    <a:pt x="208717" y="334442"/>
                  </a:moveTo>
                  <a:lnTo>
                    <a:pt x="152831" y="334442"/>
                  </a:lnTo>
                  <a:lnTo>
                    <a:pt x="208717" y="264588"/>
                  </a:lnTo>
                  <a:lnTo>
                    <a:pt x="152831" y="194734"/>
                  </a:lnTo>
                  <a:lnTo>
                    <a:pt x="208717" y="194734"/>
                  </a:lnTo>
                  <a:lnTo>
                    <a:pt x="243636" y="236652"/>
                  </a:lnTo>
                  <a:lnTo>
                    <a:pt x="278570" y="194734"/>
                  </a:lnTo>
                  <a:lnTo>
                    <a:pt x="334456" y="194734"/>
                  </a:lnTo>
                  <a:lnTo>
                    <a:pt x="278570" y="264588"/>
                  </a:lnTo>
                  <a:lnTo>
                    <a:pt x="334456" y="334442"/>
                  </a:lnTo>
                  <a:lnTo>
                    <a:pt x="278570" y="334442"/>
                  </a:lnTo>
                  <a:lnTo>
                    <a:pt x="243636" y="292538"/>
                  </a:lnTo>
                  <a:close/>
                  <a:moveTo>
                    <a:pt x="96814" y="317622"/>
                  </a:moveTo>
                  <a:cubicBezTo>
                    <a:pt x="63975" y="317630"/>
                    <a:pt x="37349" y="291011"/>
                    <a:pt x="37349" y="258171"/>
                  </a:cubicBezTo>
                  <a:lnTo>
                    <a:pt x="37349" y="221055"/>
                  </a:lnTo>
                  <a:moveTo>
                    <a:pt x="74509" y="258171"/>
                  </a:moveTo>
                  <a:lnTo>
                    <a:pt x="37349" y="221011"/>
                  </a:lnTo>
                  <a:lnTo>
                    <a:pt x="189" y="258171"/>
                  </a:lnTo>
                  <a:moveTo>
                    <a:pt x="238020" y="17459"/>
                  </a:moveTo>
                  <a:cubicBezTo>
                    <a:pt x="270859" y="17451"/>
                    <a:pt x="297485" y="44071"/>
                    <a:pt x="297485" y="76910"/>
                  </a:cubicBezTo>
                  <a:lnTo>
                    <a:pt x="297485" y="121505"/>
                  </a:lnTo>
                  <a:moveTo>
                    <a:pt x="334645" y="84345"/>
                  </a:moveTo>
                  <a:lnTo>
                    <a:pt x="297485" y="121505"/>
                  </a:lnTo>
                  <a:lnTo>
                    <a:pt x="260325" y="84345"/>
                  </a:lnTo>
                  <a:moveTo>
                    <a:pt x="14869" y="0"/>
                  </a:moveTo>
                  <a:lnTo>
                    <a:pt x="178366" y="0"/>
                  </a:lnTo>
                  <a:cubicBezTo>
                    <a:pt x="178366" y="0"/>
                    <a:pt x="193236" y="0"/>
                    <a:pt x="193236" y="14869"/>
                  </a:cubicBezTo>
                  <a:lnTo>
                    <a:pt x="193236" y="148640"/>
                  </a:lnTo>
                  <a:cubicBezTo>
                    <a:pt x="193236" y="148640"/>
                    <a:pt x="193236" y="163510"/>
                    <a:pt x="178366" y="163510"/>
                  </a:cubicBezTo>
                  <a:lnTo>
                    <a:pt x="14869" y="163510"/>
                  </a:lnTo>
                  <a:cubicBezTo>
                    <a:pt x="14869" y="163510"/>
                    <a:pt x="0" y="163510"/>
                    <a:pt x="0" y="148640"/>
                  </a:cubicBezTo>
                  <a:lnTo>
                    <a:pt x="0" y="14869"/>
                  </a:lnTo>
                  <a:cubicBezTo>
                    <a:pt x="0" y="14869"/>
                    <a:pt x="0" y="0"/>
                    <a:pt x="14869" y="0"/>
                  </a:cubicBezTo>
                  <a:moveTo>
                    <a:pt x="193236" y="45118"/>
                  </a:moveTo>
                  <a:lnTo>
                    <a:pt x="0" y="45118"/>
                  </a:lnTo>
                  <a:moveTo>
                    <a:pt x="193236" y="84345"/>
                  </a:moveTo>
                  <a:lnTo>
                    <a:pt x="0" y="84345"/>
                  </a:lnTo>
                  <a:moveTo>
                    <a:pt x="0" y="124677"/>
                  </a:moveTo>
                  <a:lnTo>
                    <a:pt x="193236" y="124677"/>
                  </a:lnTo>
                  <a:moveTo>
                    <a:pt x="88346" y="45118"/>
                  </a:moveTo>
                  <a:lnTo>
                    <a:pt x="88346" y="163510"/>
                  </a:lnTo>
                  <a:moveTo>
                    <a:pt x="140202" y="45118"/>
                  </a:moveTo>
                  <a:lnTo>
                    <a:pt x="140202" y="163510"/>
                  </a:lnTo>
                </a:path>
              </a:pathLst>
            </a:custGeom>
            <a:noFill/>
            <a:ln w="5455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1" name="Rounded Rectangle 28"/>
            <p:cNvSpPr/>
            <p:nvPr/>
          </p:nvSpPr>
          <p:spPr>
            <a:xfrm>
              <a:off x="3364262" y="4183275"/>
              <a:ext cx="396504" cy="374459"/>
            </a:xfrm>
            <a:custGeom>
              <a:avLst/>
              <a:gdLst/>
              <a:ahLst/>
              <a:cxnLst/>
              <a:rect l="0" t="0" r="0" b="0"/>
              <a:pathLst>
                <a:path w="326081" h="331736">
                  <a:moveTo>
                    <a:pt x="58199" y="144045"/>
                  </a:moveTo>
                  <a:cubicBezTo>
                    <a:pt x="90341" y="144045"/>
                    <a:pt x="116398" y="133622"/>
                    <a:pt x="116398" y="120765"/>
                  </a:cubicBezTo>
                  <a:cubicBezTo>
                    <a:pt x="116398" y="107908"/>
                    <a:pt x="90341" y="97485"/>
                    <a:pt x="58199" y="97485"/>
                  </a:cubicBezTo>
                  <a:cubicBezTo>
                    <a:pt x="26056" y="97485"/>
                    <a:pt x="0" y="107908"/>
                    <a:pt x="0" y="120765"/>
                  </a:cubicBezTo>
                  <a:cubicBezTo>
                    <a:pt x="0" y="133622"/>
                    <a:pt x="26056" y="144045"/>
                    <a:pt x="58199" y="144045"/>
                  </a:cubicBezTo>
                  <a:close/>
                  <a:moveTo>
                    <a:pt x="116398" y="120763"/>
                  </a:moveTo>
                  <a:lnTo>
                    <a:pt x="116398" y="213882"/>
                  </a:lnTo>
                  <a:cubicBezTo>
                    <a:pt x="116398" y="226977"/>
                    <a:pt x="90208" y="237162"/>
                    <a:pt x="58199" y="237162"/>
                  </a:cubicBezTo>
                  <a:cubicBezTo>
                    <a:pt x="26189" y="237162"/>
                    <a:pt x="0" y="226977"/>
                    <a:pt x="0" y="213882"/>
                  </a:cubicBezTo>
                  <a:lnTo>
                    <a:pt x="0" y="120763"/>
                  </a:lnTo>
                  <a:moveTo>
                    <a:pt x="251586" y="20175"/>
                  </a:moveTo>
                  <a:cubicBezTo>
                    <a:pt x="251586" y="9032"/>
                    <a:pt x="268263" y="0"/>
                    <a:pt x="288834" y="0"/>
                  </a:cubicBezTo>
                  <a:cubicBezTo>
                    <a:pt x="309406" y="0"/>
                    <a:pt x="326081" y="9032"/>
                    <a:pt x="326081" y="20175"/>
                  </a:cubicBezTo>
                  <a:cubicBezTo>
                    <a:pt x="326081" y="31318"/>
                    <a:pt x="309406" y="40351"/>
                    <a:pt x="288834" y="40351"/>
                  </a:cubicBezTo>
                  <a:cubicBezTo>
                    <a:pt x="268263" y="40351"/>
                    <a:pt x="251586" y="31318"/>
                    <a:pt x="251586" y="20175"/>
                  </a:cubicBezTo>
                  <a:close/>
                  <a:moveTo>
                    <a:pt x="326081" y="20176"/>
                  </a:moveTo>
                  <a:lnTo>
                    <a:pt x="326081" y="72943"/>
                  </a:lnTo>
                  <a:cubicBezTo>
                    <a:pt x="326081" y="83807"/>
                    <a:pt x="309010" y="93119"/>
                    <a:pt x="288834" y="93119"/>
                  </a:cubicBezTo>
                  <a:cubicBezTo>
                    <a:pt x="268659" y="93119"/>
                    <a:pt x="251586" y="83807"/>
                    <a:pt x="251586" y="72943"/>
                  </a:cubicBezTo>
                  <a:lnTo>
                    <a:pt x="251586" y="20176"/>
                  </a:lnTo>
                  <a:moveTo>
                    <a:pt x="251586" y="141037"/>
                  </a:moveTo>
                  <a:cubicBezTo>
                    <a:pt x="251586" y="129894"/>
                    <a:pt x="268263" y="120861"/>
                    <a:pt x="288834" y="120861"/>
                  </a:cubicBezTo>
                  <a:cubicBezTo>
                    <a:pt x="309406" y="120861"/>
                    <a:pt x="326081" y="129894"/>
                    <a:pt x="326081" y="141037"/>
                  </a:cubicBezTo>
                  <a:cubicBezTo>
                    <a:pt x="326081" y="152179"/>
                    <a:pt x="309406" y="161213"/>
                    <a:pt x="288834" y="161213"/>
                  </a:cubicBezTo>
                  <a:cubicBezTo>
                    <a:pt x="268263" y="161213"/>
                    <a:pt x="251586" y="152179"/>
                    <a:pt x="251586" y="141037"/>
                  </a:cubicBezTo>
                  <a:close/>
                  <a:moveTo>
                    <a:pt x="326081" y="141039"/>
                  </a:moveTo>
                  <a:lnTo>
                    <a:pt x="326081" y="193805"/>
                  </a:lnTo>
                  <a:cubicBezTo>
                    <a:pt x="326081" y="204669"/>
                    <a:pt x="309010" y="213981"/>
                    <a:pt x="288834" y="213981"/>
                  </a:cubicBezTo>
                  <a:cubicBezTo>
                    <a:pt x="268659" y="213981"/>
                    <a:pt x="251586" y="204669"/>
                    <a:pt x="251586" y="193805"/>
                  </a:cubicBezTo>
                  <a:lnTo>
                    <a:pt x="251586" y="141039"/>
                  </a:lnTo>
                  <a:moveTo>
                    <a:pt x="251586" y="258792"/>
                  </a:moveTo>
                  <a:cubicBezTo>
                    <a:pt x="251586" y="247649"/>
                    <a:pt x="268263" y="238617"/>
                    <a:pt x="288834" y="238617"/>
                  </a:cubicBezTo>
                  <a:cubicBezTo>
                    <a:pt x="309406" y="238617"/>
                    <a:pt x="326081" y="247649"/>
                    <a:pt x="326081" y="258792"/>
                  </a:cubicBezTo>
                  <a:cubicBezTo>
                    <a:pt x="326081" y="269935"/>
                    <a:pt x="309406" y="278968"/>
                    <a:pt x="288834" y="278968"/>
                  </a:cubicBezTo>
                  <a:cubicBezTo>
                    <a:pt x="268263" y="278968"/>
                    <a:pt x="251586" y="269935"/>
                    <a:pt x="251586" y="258792"/>
                  </a:cubicBezTo>
                  <a:close/>
                  <a:moveTo>
                    <a:pt x="326081" y="258793"/>
                  </a:moveTo>
                  <a:lnTo>
                    <a:pt x="326081" y="311561"/>
                  </a:lnTo>
                  <a:cubicBezTo>
                    <a:pt x="326081" y="322424"/>
                    <a:pt x="309010" y="331736"/>
                    <a:pt x="288834" y="331736"/>
                  </a:cubicBezTo>
                  <a:cubicBezTo>
                    <a:pt x="268659" y="331736"/>
                    <a:pt x="251586" y="322424"/>
                    <a:pt x="251586" y="311561"/>
                  </a:cubicBezTo>
                  <a:lnTo>
                    <a:pt x="251586" y="258793"/>
                  </a:lnTo>
                  <a:moveTo>
                    <a:pt x="216731" y="286631"/>
                  </a:moveTo>
                  <a:lnTo>
                    <a:pt x="187631" y="286631"/>
                  </a:lnTo>
                  <a:lnTo>
                    <a:pt x="187631" y="45104"/>
                  </a:lnTo>
                  <a:lnTo>
                    <a:pt x="216731" y="45104"/>
                  </a:lnTo>
                  <a:moveTo>
                    <a:pt x="216731" y="165868"/>
                  </a:moveTo>
                  <a:lnTo>
                    <a:pt x="151256" y="165868"/>
                  </a:lnTo>
                  <a:moveTo>
                    <a:pt x="0" y="167775"/>
                  </a:moveTo>
                  <a:cubicBezTo>
                    <a:pt x="0" y="180082"/>
                    <a:pt x="25167" y="190149"/>
                    <a:pt x="58199" y="190149"/>
                  </a:cubicBezTo>
                  <a:cubicBezTo>
                    <a:pt x="91231" y="190149"/>
                    <a:pt x="116398" y="180082"/>
                    <a:pt x="116398" y="167775"/>
                  </a:cubicBezTo>
                </a:path>
              </a:pathLst>
            </a:custGeom>
            <a:noFill/>
            <a:ln w="5455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2" name="Rounded Rectangle 29"/>
            <p:cNvSpPr/>
            <p:nvPr/>
          </p:nvSpPr>
          <p:spPr>
            <a:xfrm>
              <a:off x="5182311" y="4183275"/>
              <a:ext cx="363548" cy="374459"/>
            </a:xfrm>
            <a:custGeom>
              <a:avLst/>
              <a:gdLst/>
              <a:ahLst/>
              <a:cxnLst/>
              <a:rect l="0" t="0" r="0" b="0"/>
              <a:pathLst>
                <a:path w="334645" h="334645">
                  <a:moveTo>
                    <a:pt x="14549" y="167322"/>
                  </a:moveTo>
                  <a:cubicBezTo>
                    <a:pt x="6514" y="167322"/>
                    <a:pt x="0" y="160808"/>
                    <a:pt x="0" y="152773"/>
                  </a:cubicBezTo>
                  <a:lnTo>
                    <a:pt x="0" y="14549"/>
                  </a:lnTo>
                  <a:cubicBezTo>
                    <a:pt x="0" y="6514"/>
                    <a:pt x="6514" y="0"/>
                    <a:pt x="14549" y="0"/>
                  </a:cubicBezTo>
                  <a:lnTo>
                    <a:pt x="77637" y="0"/>
                  </a:lnTo>
                  <a:cubicBezTo>
                    <a:pt x="81496" y="0"/>
                    <a:pt x="85196" y="1534"/>
                    <a:pt x="87924" y="4263"/>
                  </a:cubicBezTo>
                  <a:lnTo>
                    <a:pt x="119410" y="35748"/>
                  </a:lnTo>
                  <a:cubicBezTo>
                    <a:pt x="122139" y="38476"/>
                    <a:pt x="123672" y="42177"/>
                    <a:pt x="123673" y="46035"/>
                  </a:cubicBezTo>
                  <a:lnTo>
                    <a:pt x="123673" y="152773"/>
                  </a:lnTo>
                  <a:cubicBezTo>
                    <a:pt x="123673" y="160808"/>
                    <a:pt x="117159" y="167322"/>
                    <a:pt x="109123" y="167322"/>
                  </a:cubicBezTo>
                  <a:close/>
                  <a:moveTo>
                    <a:pt x="83661" y="43649"/>
                  </a:moveTo>
                  <a:lnTo>
                    <a:pt x="36374" y="43649"/>
                  </a:lnTo>
                  <a:moveTo>
                    <a:pt x="83661" y="87298"/>
                  </a:moveTo>
                  <a:lnTo>
                    <a:pt x="36374" y="87298"/>
                  </a:lnTo>
                  <a:moveTo>
                    <a:pt x="36374" y="130948"/>
                  </a:moveTo>
                  <a:lnTo>
                    <a:pt x="69111" y="130948"/>
                  </a:lnTo>
                  <a:moveTo>
                    <a:pt x="174597" y="254621"/>
                  </a:moveTo>
                  <a:cubicBezTo>
                    <a:pt x="174597" y="210425"/>
                    <a:pt x="210425" y="174597"/>
                    <a:pt x="254621" y="174597"/>
                  </a:cubicBezTo>
                  <a:cubicBezTo>
                    <a:pt x="298817" y="174597"/>
                    <a:pt x="334645" y="210425"/>
                    <a:pt x="334645" y="254621"/>
                  </a:cubicBezTo>
                  <a:cubicBezTo>
                    <a:pt x="334645" y="298817"/>
                    <a:pt x="298817" y="334645"/>
                    <a:pt x="254621" y="334645"/>
                  </a:cubicBezTo>
                  <a:cubicBezTo>
                    <a:pt x="210425" y="334645"/>
                    <a:pt x="174597" y="298817"/>
                    <a:pt x="174597" y="254621"/>
                  </a:cubicBezTo>
                  <a:moveTo>
                    <a:pt x="254621" y="174597"/>
                  </a:moveTo>
                  <a:lnTo>
                    <a:pt x="254621" y="254621"/>
                  </a:lnTo>
                  <a:lnTo>
                    <a:pt x="333307" y="240071"/>
                  </a:lnTo>
                  <a:moveTo>
                    <a:pt x="254621" y="254621"/>
                  </a:moveTo>
                  <a:lnTo>
                    <a:pt x="290996" y="325901"/>
                  </a:lnTo>
                  <a:moveTo>
                    <a:pt x="194240" y="48305"/>
                  </a:moveTo>
                  <a:lnTo>
                    <a:pt x="216792" y="48305"/>
                  </a:lnTo>
                  <a:cubicBezTo>
                    <a:pt x="258938" y="48272"/>
                    <a:pt x="298211" y="69665"/>
                    <a:pt x="321041" y="105093"/>
                  </a:cubicBezTo>
                  <a:moveTo>
                    <a:pt x="228097" y="82119"/>
                  </a:moveTo>
                  <a:lnTo>
                    <a:pt x="194269" y="48305"/>
                  </a:lnTo>
                  <a:lnTo>
                    <a:pt x="228097" y="14477"/>
                  </a:lnTo>
                  <a:moveTo>
                    <a:pt x="136535" y="282266"/>
                  </a:moveTo>
                  <a:lnTo>
                    <a:pt x="113997" y="282266"/>
                  </a:lnTo>
                  <a:cubicBezTo>
                    <a:pt x="71864" y="282306"/>
                    <a:pt x="32598" y="260930"/>
                    <a:pt x="9762" y="225522"/>
                  </a:cubicBezTo>
                  <a:moveTo>
                    <a:pt x="102721" y="248539"/>
                  </a:moveTo>
                  <a:lnTo>
                    <a:pt x="136535" y="282353"/>
                  </a:lnTo>
                  <a:lnTo>
                    <a:pt x="102721" y="316182"/>
                  </a:lnTo>
                </a:path>
              </a:pathLst>
            </a:custGeom>
            <a:noFill/>
            <a:ln w="5455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投影片編號版面配置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1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26DFDD-2359-09F9-A5D3-8D2E0F491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08" y="1462218"/>
            <a:ext cx="3433605" cy="339447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進入到任一帳號之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Google Drive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在我的雲端硬碟中點選「右鍵」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="" xmlns:a16="http://schemas.microsoft.com/office/drawing/2014/main" id="{4C5AC074-B89F-FB3F-BF79-AA89255E9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" y="62753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操作教學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89D6FC7E-D45B-6EFB-6C2D-D0D641CDA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0" b="6501"/>
          <a:stretch>
            <a:fillRect/>
          </a:stretch>
        </p:blipFill>
        <p:spPr>
          <a:xfrm>
            <a:off x="575038" y="2592543"/>
            <a:ext cx="7993923" cy="19357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0" y="1460547"/>
            <a:ext cx="4572000" cy="933589"/>
          </a:xfrm>
          <a:prstGeom prst="rect">
            <a:avLst/>
          </a:prstGeom>
        </p:spPr>
        <p:txBody>
          <a:bodyPr vert="horz" lIns="68577" tIns="34289" rIns="68577" bIns="34289" rtlCol="0">
            <a:normAutofit/>
          </a:bodyPr>
          <a:lstStyle/>
          <a:p>
            <a:pPr marL="457200" indent="-457200" defTabSz="685766">
              <a:lnSpc>
                <a:spcPct val="15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 startAt="3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選擇「更多」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defTabSz="685766">
              <a:lnSpc>
                <a:spcPct val="15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 startAt="3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點擊「連結更多應用程式」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F9992FB9-9BCC-527A-FF01-A1FC5B3B262C}"/>
              </a:ext>
            </a:extLst>
          </p:cNvPr>
          <p:cNvSpPr txBox="1"/>
          <p:nvPr/>
        </p:nvSpPr>
        <p:spPr>
          <a:xfrm>
            <a:off x="2997201" y="411756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18D37393-A8A1-9AA8-C269-7B348A6736DF}"/>
              </a:ext>
            </a:extLst>
          </p:cNvPr>
          <p:cNvSpPr txBox="1"/>
          <p:nvPr/>
        </p:nvSpPr>
        <p:spPr>
          <a:xfrm>
            <a:off x="5132244" y="406663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724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6706DAC-D078-E345-8F39-619C2DA5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3DCD132-A4EB-93A8-AFFC-E28986670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08" y="1462218"/>
            <a:ext cx="8229600" cy="339447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搜尋欄打上「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Colaboratory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在下方找到對應的名稱後按下「安裝」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="" xmlns:a16="http://schemas.microsoft.com/office/drawing/2014/main" id="{53F580CE-AD71-FCDB-5F3F-642894EA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" y="62753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操作教學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503820" y="2380787"/>
            <a:ext cx="8260618" cy="2225719"/>
            <a:chOff x="425730" y="2476003"/>
            <a:chExt cx="8388424" cy="2356244"/>
          </a:xfrm>
        </p:grpSpPr>
        <p:grpSp>
          <p:nvGrpSpPr>
            <p:cNvPr id="2" name="群組 1"/>
            <p:cNvGrpSpPr/>
            <p:nvPr/>
          </p:nvGrpSpPr>
          <p:grpSpPr>
            <a:xfrm>
              <a:off x="425730" y="2476003"/>
              <a:ext cx="8388424" cy="2356244"/>
              <a:chOff x="425730" y="2476003"/>
              <a:chExt cx="8388424" cy="2356244"/>
            </a:xfrm>
          </p:grpSpPr>
          <p:pic>
            <p:nvPicPr>
              <p:cNvPr id="5" name="圖片 4">
                <a:extLst>
                  <a:ext uri="{FF2B5EF4-FFF2-40B4-BE49-F238E27FC236}">
                    <a16:creationId xmlns="" xmlns:a16="http://schemas.microsoft.com/office/drawing/2014/main" id="{A90A8906-2C4B-136E-DE61-90166E6F5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21596" r="1176" b="7905"/>
              <a:stretch>
                <a:fillRect/>
              </a:stretch>
            </p:blipFill>
            <p:spPr>
              <a:xfrm>
                <a:off x="425730" y="2476003"/>
                <a:ext cx="8388424" cy="2356244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id="{3E0407E1-7EDB-A28B-3004-D791F89F6B21}"/>
                  </a:ext>
                </a:extLst>
              </p:cNvPr>
              <p:cNvSpPr/>
              <p:nvPr/>
            </p:nvSpPr>
            <p:spPr>
              <a:xfrm>
                <a:off x="4211960" y="2571750"/>
                <a:ext cx="2448272" cy="324036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23649BE7-5D80-D073-D267-EBC68F17249E}"/>
                </a:ext>
              </a:extLst>
            </p:cNvPr>
            <p:cNvSpPr/>
            <p:nvPr/>
          </p:nvSpPr>
          <p:spPr>
            <a:xfrm>
              <a:off x="2627784" y="4461960"/>
              <a:ext cx="504056" cy="16201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6DB3DD3C-74E4-B9A2-26ED-BFF96F1E4DD9}"/>
              </a:ext>
            </a:extLst>
          </p:cNvPr>
          <p:cNvSpPr txBox="1"/>
          <p:nvPr/>
        </p:nvSpPr>
        <p:spPr>
          <a:xfrm>
            <a:off x="3893225" y="220829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5BD62315-3437-FBAA-290B-6C641DAD1084}"/>
              </a:ext>
            </a:extLst>
          </p:cNvPr>
          <p:cNvSpPr txBox="1"/>
          <p:nvPr/>
        </p:nvSpPr>
        <p:spPr>
          <a:xfrm>
            <a:off x="2393367" y="40391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366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664E8A6-F9A7-24C6-B4C2-7F09C43C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="" xmlns:a16="http://schemas.microsoft.com/office/drawing/2014/main" id="{29867F29-03B4-8297-F5A8-EA0E8B53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" y="62753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操作教學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="" xmlns:a16="http://schemas.microsoft.com/office/drawing/2014/main" id="{5F4AF9F0-3FCB-62C5-147C-F4879357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08" y="1462218"/>
            <a:ext cx="8229600" cy="339447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再回到我的雲端硬碟畫面點選「右鍵」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選擇「更多」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Google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Colaboratory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="" xmlns:a16="http://schemas.microsoft.com/office/drawing/2014/main" id="{E44317F2-BB57-396F-BB40-1FAB29F68674}"/>
              </a:ext>
            </a:extLst>
          </p:cNvPr>
          <p:cNvSpPr/>
          <p:nvPr/>
        </p:nvSpPr>
        <p:spPr>
          <a:xfrm>
            <a:off x="7912575" y="2135760"/>
            <a:ext cx="288032" cy="1982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EE02084-DB79-E502-7929-34D76CE195E3}"/>
              </a:ext>
            </a:extLst>
          </p:cNvPr>
          <p:cNvSpPr/>
          <p:nvPr/>
        </p:nvSpPr>
        <p:spPr>
          <a:xfrm>
            <a:off x="2209480" y="3159454"/>
            <a:ext cx="936104" cy="168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1392E9A4-A8AD-30F7-1058-8C4A14EC260D}"/>
              </a:ext>
            </a:extLst>
          </p:cNvPr>
          <p:cNvSpPr/>
          <p:nvPr/>
        </p:nvSpPr>
        <p:spPr>
          <a:xfrm>
            <a:off x="2209480" y="3402244"/>
            <a:ext cx="936104" cy="168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815006" y="2828546"/>
            <a:ext cx="7046369" cy="1848373"/>
            <a:chOff x="815006" y="2828546"/>
            <a:chExt cx="7046369" cy="1848373"/>
          </a:xfrm>
        </p:grpSpPr>
        <p:pic>
          <p:nvPicPr>
            <p:cNvPr id="3" name="圖片 2">
              <a:extLst>
                <a:ext uri="{FF2B5EF4-FFF2-40B4-BE49-F238E27FC236}">
                  <a16:creationId xmlns="" xmlns:a16="http://schemas.microsoft.com/office/drawing/2014/main" id="{10584FAF-483E-225E-3B5E-A6B581B54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22" r="3817" b="1"/>
            <a:stretch/>
          </p:blipFill>
          <p:spPr>
            <a:xfrm>
              <a:off x="815006" y="2828546"/>
              <a:ext cx="7046369" cy="184837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A367901A-3137-6DD6-E73D-ADC8C46E817D}"/>
                </a:ext>
              </a:extLst>
            </p:cNvPr>
            <p:cNvSpPr/>
            <p:nvPr/>
          </p:nvSpPr>
          <p:spPr>
            <a:xfrm>
              <a:off x="2209480" y="3584353"/>
              <a:ext cx="2362520" cy="168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D49556A0-E442-AC70-5118-DCC33E66DF87}"/>
              </a:ext>
            </a:extLst>
          </p:cNvPr>
          <p:cNvSpPr txBox="1"/>
          <p:nvPr/>
        </p:nvSpPr>
        <p:spPr>
          <a:xfrm>
            <a:off x="645145" y="30970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BC651DFE-B9E6-9BE0-72CA-7B67506EED0F}"/>
              </a:ext>
            </a:extLst>
          </p:cNvPr>
          <p:cNvSpPr txBox="1"/>
          <p:nvPr/>
        </p:nvSpPr>
        <p:spPr>
          <a:xfrm>
            <a:off x="2807030" y="409559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38319C12-8F65-997F-DFB9-EE57CB1D9617}"/>
              </a:ext>
            </a:extLst>
          </p:cNvPr>
          <p:cNvSpPr txBox="1"/>
          <p:nvPr/>
        </p:nvSpPr>
        <p:spPr>
          <a:xfrm>
            <a:off x="4741861" y="352191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4967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470D770-E6BA-D6FE-F228-DAEF0CDE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="" xmlns:a16="http://schemas.microsoft.com/office/drawing/2014/main" id="{F7CDE6CE-46DA-4AEC-8D71-ACDE9E03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" y="62753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操作教學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="" xmlns:a16="http://schemas.microsoft.com/office/drawing/2014/main" id="{CF75D1EF-F3D3-2F44-8359-F02F4F79D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08" y="1462218"/>
            <a:ext cx="8229600" cy="339447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0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點擊後就會進入到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頁面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BFB4474A-BBAC-0C7F-0AD9-05E6DE7F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0"/>
          <a:stretch>
            <a:fillRect/>
          </a:stretch>
        </p:blipFill>
        <p:spPr>
          <a:xfrm>
            <a:off x="918194" y="2119122"/>
            <a:ext cx="7361927" cy="2376264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="" xmlns:a16="http://schemas.microsoft.com/office/drawing/2014/main" id="{29579754-41C6-B660-71BC-FFF2FC711C32}"/>
              </a:ext>
            </a:extLst>
          </p:cNvPr>
          <p:cNvSpPr/>
          <p:nvPr/>
        </p:nvSpPr>
        <p:spPr>
          <a:xfrm>
            <a:off x="7912575" y="2135760"/>
            <a:ext cx="288032" cy="1982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7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8948CD6-07D7-8A42-D532-F3E1841F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="" xmlns:a16="http://schemas.microsoft.com/office/drawing/2014/main" id="{FD55E6F7-517B-3917-4615-A517AE44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" y="62753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操作教學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="" xmlns:a16="http://schemas.microsoft.com/office/drawing/2014/main" id="{D8AA5FB7-7416-D66C-84FC-D488166F1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08" y="1462218"/>
            <a:ext cx="8229600" cy="339447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1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點選右邊的連線（連線到遠端的硬體資源）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="" xmlns:a16="http://schemas.microsoft.com/office/drawing/2014/main" id="{371E6CAF-88F8-7535-703D-BD69253FB927}"/>
              </a:ext>
            </a:extLst>
          </p:cNvPr>
          <p:cNvGrpSpPr/>
          <p:nvPr/>
        </p:nvGrpSpPr>
        <p:grpSpPr>
          <a:xfrm>
            <a:off x="918193" y="2119122"/>
            <a:ext cx="7361919" cy="2376266"/>
            <a:chOff x="957406" y="2636912"/>
            <a:chExt cx="7753102" cy="3561560"/>
          </a:xfrm>
        </p:grpSpPr>
        <p:pic>
          <p:nvPicPr>
            <p:cNvPr id="10" name="圖片 9">
              <a:extLst>
                <a:ext uri="{FF2B5EF4-FFF2-40B4-BE49-F238E27FC236}">
                  <a16:creationId xmlns="" xmlns:a16="http://schemas.microsoft.com/office/drawing/2014/main" id="{AB9C1BDD-8801-1359-D057-33C06AB13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2500"/>
            <a:stretch>
              <a:fillRect/>
            </a:stretch>
          </p:blipFill>
          <p:spPr>
            <a:xfrm>
              <a:off x="957406" y="2636912"/>
              <a:ext cx="7753102" cy="356156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48EC705F-908F-82F4-C543-76784021283C}"/>
                </a:ext>
              </a:extLst>
            </p:cNvPr>
            <p:cNvSpPr/>
            <p:nvPr/>
          </p:nvSpPr>
          <p:spPr>
            <a:xfrm>
              <a:off x="7812360" y="2980372"/>
              <a:ext cx="576064" cy="304612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橢圓 1">
            <a:extLst>
              <a:ext uri="{FF2B5EF4-FFF2-40B4-BE49-F238E27FC236}">
                <a16:creationId xmlns="" xmlns:a16="http://schemas.microsoft.com/office/drawing/2014/main" id="{B89F8F95-D563-2E66-E980-B446781A3C57}"/>
              </a:ext>
            </a:extLst>
          </p:cNvPr>
          <p:cNvSpPr/>
          <p:nvPr/>
        </p:nvSpPr>
        <p:spPr>
          <a:xfrm>
            <a:off x="7942222" y="2143994"/>
            <a:ext cx="288032" cy="1982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6B2C4F45-4ECD-69B6-6C70-0DD95D778CC5}"/>
              </a:ext>
            </a:extLst>
          </p:cNvPr>
          <p:cNvSpPr txBox="1"/>
          <p:nvPr/>
        </p:nvSpPr>
        <p:spPr>
          <a:xfrm>
            <a:off x="6993264" y="2243132"/>
            <a:ext cx="475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60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7CE2984-063E-F232-73DF-223F5C663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="" xmlns:a16="http://schemas.microsoft.com/office/drawing/2014/main" id="{039E4B01-D4B7-E6A9-9C21-B3442410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" y="62753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操作教學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="" xmlns:a16="http://schemas.microsoft.com/office/drawing/2014/main" id="{A651D235-99E0-1CA6-E975-36B63F17E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08" y="1462218"/>
            <a:ext cx="8229600" cy="339447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2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回到我的雲端硬碟，點擊「新增」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="" xmlns:a16="http://schemas.microsoft.com/office/drawing/2014/main" id="{CB1B1CC1-56FE-9B56-064E-615F47308CFA}"/>
              </a:ext>
            </a:extLst>
          </p:cNvPr>
          <p:cNvSpPr/>
          <p:nvPr/>
        </p:nvSpPr>
        <p:spPr>
          <a:xfrm>
            <a:off x="7942222" y="2143994"/>
            <a:ext cx="288032" cy="1982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03D8A84D-9CBE-2EB8-8AB4-902860D1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81E922D9-629D-50BF-D43A-5B98155F5509}"/>
              </a:ext>
            </a:extLst>
          </p:cNvPr>
          <p:cNvSpPr txBox="1"/>
          <p:nvPr/>
        </p:nvSpPr>
        <p:spPr>
          <a:xfrm>
            <a:off x="543224" y="194807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965199" y="1948076"/>
            <a:ext cx="7649029" cy="2567890"/>
            <a:chOff x="965199" y="1948076"/>
            <a:chExt cx="7649029" cy="2567890"/>
          </a:xfrm>
        </p:grpSpPr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0A2E10AC-3400-F940-7791-F2F60384E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1976" b="14078"/>
            <a:stretch>
              <a:fillRect/>
            </a:stretch>
          </p:blipFill>
          <p:spPr>
            <a:xfrm>
              <a:off x="965199" y="1948076"/>
              <a:ext cx="7649029" cy="256789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0F470E95-496B-482D-922C-4B8A0F6D5B38}"/>
                </a:ext>
              </a:extLst>
            </p:cNvPr>
            <p:cNvSpPr/>
            <p:nvPr/>
          </p:nvSpPr>
          <p:spPr>
            <a:xfrm>
              <a:off x="1016617" y="1978484"/>
              <a:ext cx="685183" cy="40314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63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519522"/>
            <a:ext cx="6984776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範例及練習檔案</a:t>
            </a:r>
          </a:p>
        </p:txBody>
      </p:sp>
      <p:sp>
        <p:nvSpPr>
          <p:cNvPr id="3" name="矩形 2"/>
          <p:cNvSpPr/>
          <p:nvPr/>
        </p:nvSpPr>
        <p:spPr>
          <a:xfrm>
            <a:off x="1173574" y="4256803"/>
            <a:ext cx="65527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https://drive.google.com/drive/folders/1oMrBKoWFJF5ZDxApTezqzvdHOILjhiBl?usp=sharing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0F30F15B-F720-22A5-1D5E-105980548D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" t="4001" r="3799" b="4001"/>
          <a:stretch>
            <a:fillRect/>
          </a:stretch>
        </p:blipFill>
        <p:spPr>
          <a:xfrm>
            <a:off x="2705100" y="1232461"/>
            <a:ext cx="3024342" cy="302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037E432-8E35-2E09-CC01-3B80967A8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="" xmlns:a16="http://schemas.microsoft.com/office/drawing/2014/main" id="{E6AA7016-4078-23DB-CB5A-7212B0C1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" y="62753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操作教學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="" xmlns:a16="http://schemas.microsoft.com/office/drawing/2014/main" id="{9F9501B6-4130-B6BD-762C-B9322B0E7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08" y="1462218"/>
            <a:ext cx="8229600" cy="339447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3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選擇「資料夾上傳」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="" xmlns:a16="http://schemas.microsoft.com/office/drawing/2014/main" id="{EA6DC7E3-4719-6CE2-198B-8A4D259B50A6}"/>
              </a:ext>
            </a:extLst>
          </p:cNvPr>
          <p:cNvSpPr/>
          <p:nvPr/>
        </p:nvSpPr>
        <p:spPr>
          <a:xfrm>
            <a:off x="7942222" y="2143994"/>
            <a:ext cx="288032" cy="1982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EF85714A-BD65-5A45-169E-B7D69C08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5487299B-903F-9D57-A5F0-AE2DCF9B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070" r="-1270" b="14834"/>
          <a:stretch>
            <a:fillRect/>
          </a:stretch>
        </p:blipFill>
        <p:spPr>
          <a:xfrm>
            <a:off x="986317" y="1934270"/>
            <a:ext cx="7769442" cy="258169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3F2D5A63-0E11-A396-68DE-7E83A63F5B2F}"/>
              </a:ext>
            </a:extLst>
          </p:cNvPr>
          <p:cNvSpPr txBox="1"/>
          <p:nvPr/>
        </p:nvSpPr>
        <p:spPr>
          <a:xfrm>
            <a:off x="726889" y="24782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80686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5C14632-8FF1-4988-28DB-3718B708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="" xmlns:a16="http://schemas.microsoft.com/office/drawing/2014/main" id="{00F59914-30D1-C7BD-445B-295EE484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" y="62753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操作教學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="" xmlns:a16="http://schemas.microsoft.com/office/drawing/2014/main" id="{CB03B74E-086E-26AE-24C3-33C0E1A3D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08" y="1462218"/>
            <a:ext cx="8229600" cy="339447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4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在跳出的視窗中，找到「課程檔案」的資料夾並按下「上傳」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="" xmlns:a16="http://schemas.microsoft.com/office/drawing/2014/main" id="{4AFC3E1B-A75F-BC33-4691-D016588940EB}"/>
              </a:ext>
            </a:extLst>
          </p:cNvPr>
          <p:cNvSpPr/>
          <p:nvPr/>
        </p:nvSpPr>
        <p:spPr>
          <a:xfrm>
            <a:off x="7942222" y="2143994"/>
            <a:ext cx="288032" cy="1982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FBDAF9D2-E0D3-9D9E-2EC9-67A7EBE9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20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965200" y="2007347"/>
            <a:ext cx="7184571" cy="2628987"/>
            <a:chOff x="965200" y="2007347"/>
            <a:chExt cx="7184571" cy="2628987"/>
          </a:xfrm>
        </p:grpSpPr>
        <p:pic>
          <p:nvPicPr>
            <p:cNvPr id="6" name="圖片 5">
              <a:extLst>
                <a:ext uri="{FF2B5EF4-FFF2-40B4-BE49-F238E27FC236}">
                  <a16:creationId xmlns="" xmlns:a16="http://schemas.microsoft.com/office/drawing/2014/main" id="{D3127712-C234-FB44-9B88-2A556733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438"/>
            <a:stretch>
              <a:fillRect/>
            </a:stretch>
          </p:blipFill>
          <p:spPr>
            <a:xfrm>
              <a:off x="965200" y="2007347"/>
              <a:ext cx="7184571" cy="2628987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D849AFB9-34E0-0E66-2B70-2D87C66B14E5}"/>
                </a:ext>
              </a:extLst>
            </p:cNvPr>
            <p:cNvSpPr/>
            <p:nvPr/>
          </p:nvSpPr>
          <p:spPr>
            <a:xfrm>
              <a:off x="1911967" y="2736849"/>
              <a:ext cx="2577483" cy="179859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AF458061-EEDF-E47E-D505-E8BC582D3E9C}"/>
                </a:ext>
              </a:extLst>
            </p:cNvPr>
            <p:cNvSpPr/>
            <p:nvPr/>
          </p:nvSpPr>
          <p:spPr>
            <a:xfrm>
              <a:off x="3321050" y="3892550"/>
              <a:ext cx="564841" cy="2794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4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F02AE97-17D5-9E0A-4B07-B52A42306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="" xmlns:a16="http://schemas.microsoft.com/office/drawing/2014/main" id="{B55B76EB-7C94-6C7B-C99F-F8AFD481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" y="62753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操作教學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="" xmlns:a16="http://schemas.microsoft.com/office/drawing/2014/main" id="{E7A46F43-1966-41A7-622E-0BD73B95C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08" y="1462218"/>
            <a:ext cx="8229600" cy="339447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5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選擇左邊功能列的      符號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15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      掛接至雲端硬碟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形 4" descr="資料夾">
            <a:extLst>
              <a:ext uri="{FF2B5EF4-FFF2-40B4-BE49-F238E27FC236}">
                <a16:creationId xmlns="" xmlns:a16="http://schemas.microsoft.com/office/drawing/2014/main" id="{F77AAF5F-5EC6-C2BC-5BA4-5B9CB4EC5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1259" y="1588119"/>
            <a:ext cx="313184" cy="234888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="" xmlns:a16="http://schemas.microsoft.com/office/drawing/2014/main" id="{245B701A-2C1F-AC91-B64A-8203E1F5E020}"/>
              </a:ext>
            </a:extLst>
          </p:cNvPr>
          <p:cNvGrpSpPr/>
          <p:nvPr/>
        </p:nvGrpSpPr>
        <p:grpSpPr>
          <a:xfrm>
            <a:off x="899593" y="2430323"/>
            <a:ext cx="7088467" cy="2219315"/>
            <a:chOff x="969513" y="3092624"/>
            <a:chExt cx="7716995" cy="3463978"/>
          </a:xfrm>
        </p:grpSpPr>
        <p:grpSp>
          <p:nvGrpSpPr>
            <p:cNvPr id="14" name="群組 13">
              <a:extLst>
                <a:ext uri="{FF2B5EF4-FFF2-40B4-BE49-F238E27FC236}">
                  <a16:creationId xmlns="" xmlns:a16="http://schemas.microsoft.com/office/drawing/2014/main" id="{46249CFB-529C-70A5-6B3C-9A4AD79AB93E}"/>
                </a:ext>
              </a:extLst>
            </p:cNvPr>
            <p:cNvGrpSpPr/>
            <p:nvPr/>
          </p:nvGrpSpPr>
          <p:grpSpPr>
            <a:xfrm>
              <a:off x="969513" y="3092624"/>
              <a:ext cx="7716995" cy="3463978"/>
              <a:chOff x="887453" y="2876600"/>
              <a:chExt cx="7716995" cy="3463978"/>
            </a:xfrm>
          </p:grpSpPr>
          <p:pic>
            <p:nvPicPr>
              <p:cNvPr id="3" name="圖片 2">
                <a:extLst>
                  <a:ext uri="{FF2B5EF4-FFF2-40B4-BE49-F238E27FC236}">
                    <a16:creationId xmlns="" xmlns:a16="http://schemas.microsoft.com/office/drawing/2014/main" id="{A618F663-26F6-C477-4341-F7823A3F1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4365"/>
              <a:stretch>
                <a:fillRect/>
              </a:stretch>
            </p:blipFill>
            <p:spPr>
              <a:xfrm>
                <a:off x="899592" y="2876600"/>
                <a:ext cx="7704856" cy="3463978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id="{612F12D5-378F-88DA-573F-BD7F949E417F}"/>
                  </a:ext>
                </a:extLst>
              </p:cNvPr>
              <p:cNvSpPr/>
              <p:nvPr/>
            </p:nvSpPr>
            <p:spPr>
              <a:xfrm>
                <a:off x="887453" y="4509120"/>
                <a:ext cx="300171" cy="28803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id="{760FB636-CA2F-9378-99EC-4FB223AF0D66}"/>
                  </a:ext>
                </a:extLst>
              </p:cNvPr>
              <p:cNvSpPr/>
              <p:nvPr/>
            </p:nvSpPr>
            <p:spPr>
              <a:xfrm>
                <a:off x="1691680" y="3645024"/>
                <a:ext cx="300171" cy="28803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橢圓 14">
              <a:extLst>
                <a:ext uri="{FF2B5EF4-FFF2-40B4-BE49-F238E27FC236}">
                  <a16:creationId xmlns="" xmlns:a16="http://schemas.microsoft.com/office/drawing/2014/main" id="{885F2D83-5ACA-358F-DD63-834E60BBEE6A}"/>
                </a:ext>
              </a:extLst>
            </p:cNvPr>
            <p:cNvSpPr/>
            <p:nvPr/>
          </p:nvSpPr>
          <p:spPr>
            <a:xfrm>
              <a:off x="8316416" y="3092624"/>
              <a:ext cx="288032" cy="2643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="" xmlns:a16="http://schemas.microsoft.com/office/drawing/2014/main" id="{8FA29257-2FEB-165B-405A-F336EA3459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297" t="25391" r="12393" b="7418"/>
          <a:stretch>
            <a:fillRect/>
          </a:stretch>
        </p:blipFill>
        <p:spPr>
          <a:xfrm>
            <a:off x="1403648" y="2092626"/>
            <a:ext cx="288032" cy="17282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3766" y="35750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—Excel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zh-TW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清洗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公司準備彙整來自不同部門業務人員所紀錄的客戶訂單，資料來源包含手動輸入的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Excel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表單，也有從舊系統匯出的資料。因為沒有統一格式規範，導致資料裡出現了：不同的日期格式有些訂單金額缺漏甚至有輸入錯誤或亂碼符號。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6" y="3163568"/>
            <a:ext cx="7974013" cy="112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5750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—Excel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zh-TW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清洗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467544" y="124285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defTabSz="685766">
              <a:lnSpc>
                <a:spcPct val="15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，並使其產生處理格式錯誤的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defTabSz="685766">
              <a:lnSpc>
                <a:spcPct val="15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defTabSz="685766">
              <a:lnSpc>
                <a:spcPct val="15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檔案為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資料清洗一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.xlsx“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06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3888" y="2068053"/>
            <a:ext cx="7886700" cy="21395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「情境」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「要求」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「生成程式碼」（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「中文字型」）</a:t>
            </a:r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FCA1431-7F0E-B2DE-9A9F-6AF8A1806A8D}"/>
              </a:ext>
            </a:extLst>
          </p:cNvPr>
          <p:cNvSpPr txBox="1">
            <a:spLocks/>
          </p:cNvSpPr>
          <p:nvPr/>
        </p:nvSpPr>
        <p:spPr>
          <a:xfrm>
            <a:off x="452438" y="78644"/>
            <a:ext cx="8229600" cy="857250"/>
          </a:xfrm>
          <a:prstGeom prst="rect">
            <a:avLst/>
          </a:prstGeom>
        </p:spPr>
        <p:txBody>
          <a:bodyPr vert="horz" lIns="68577" tIns="34289" rIns="68577" bIns="34289" rtlCol="0" anchor="ctr" anchorCtr="0">
            <a:normAutofit/>
          </a:bodyPr>
          <a:lstStyle>
            <a:lvl1pPr algn="ctr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l"/>
            <a:r>
              <a:rPr lang="en-US" altLang="zh-TW" sz="2800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Prompt</a:t>
            </a:r>
            <a:r>
              <a:rPr lang="zh-TW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26910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5750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—Excel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zh-TW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清洗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1" y="2966485"/>
            <a:ext cx="7545387" cy="122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467544" y="1032266"/>
            <a:ext cx="8229600" cy="177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提示詞：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公司彙整資料因為沒有統一格式，導致每筆資料格式不太一樣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請幫我把日期格式統一，有些訂單金額缺漏就先以平均值補上保留至個位數，廠商名稱先保留中英文，其餘符號都先刪除，最後要儲存結果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請直接產生完整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6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02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公司供應鏈部門收到來自不同供應商所回報的原物料進貨資訊，資料來源包含手動輸入的 </a:t>
            </a:r>
            <a:r>
              <a:rPr lang="en-US" altLang="zh-TW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Excel </a:t>
            </a: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表單，也有從系統擷取的資料。由於格式未統一，導致一些問題。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，並使其產生處理格式錯誤的</a:t>
            </a:r>
            <a:r>
              <a:rPr lang="en-US" altLang="zh-TW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endParaRPr lang="en-US" altLang="zh-TW" sz="19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19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endParaRPr lang="en-US" altLang="zh-TW" sz="19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檔案為 </a:t>
            </a:r>
            <a:r>
              <a:rPr lang="en-US" altLang="zh-TW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資料清洗二</a:t>
            </a:r>
            <a:r>
              <a:rPr lang="en-US" altLang="zh-TW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.xlsx“</a:t>
            </a:r>
          </a:p>
          <a:p>
            <a:pPr marL="0" indent="0">
              <a:lnSpc>
                <a:spcPct val="160000"/>
              </a:lnSpc>
              <a:buNone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77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27F94EC-69E0-1FE3-5789-0134A321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78AFCFF-FE4A-7200-9D1C-EC5240F4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02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9CDC15A-6495-74FB-D216-7E1707EC2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638A5318-FCD5-5786-A1C5-378E0F670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94F6701A-ABD4-E309-EF5E-74319E34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036578"/>
            <a:ext cx="7645820" cy="16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9612" y="2143125"/>
            <a:ext cx="6984776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集群分析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67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05718"/>
            <a:ext cx="3422650" cy="4015581"/>
          </a:xfrm>
        </p:spPr>
        <p:txBody>
          <a:bodyPr>
            <a:noAutofit/>
          </a:bodyPr>
          <a:lstStyle/>
          <a:p>
            <a:pPr marL="514350" indent="-514350">
              <a:lnSpc>
                <a:spcPct val="160000"/>
              </a:lnSpc>
              <a:buFont typeface="+mj-ea"/>
              <a:buAutoNum type="ea1Cht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資料分析概論與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基礎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60000"/>
              </a:lnSpc>
              <a:buFont typeface="+mj-ea"/>
              <a:buAutoNum type="ea1Cht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資料處理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60000"/>
              </a:lnSpc>
              <a:buFont typeface="+mj-ea"/>
              <a:buAutoNum type="ea1Cht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集群分析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60000"/>
              </a:lnSpc>
              <a:buFont typeface="+mj-ea"/>
              <a:buAutoNum type="ea1Cht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分類分析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10100" y="1292887"/>
            <a:ext cx="4330700" cy="177484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/>
          <a:p>
            <a:pPr marL="514350" indent="-514350" defTabSz="685766">
              <a:lnSpc>
                <a:spcPct val="160000"/>
              </a:lnSpc>
              <a:spcBef>
                <a:spcPts val="750"/>
              </a:spcBef>
              <a:buClr>
                <a:schemeClr val="tx2"/>
              </a:buClr>
              <a:buFont typeface="+mj-ea"/>
              <a:buAutoNum type="ea1ChtPeriod" startAt="5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迴歸分析及視覺化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 defTabSz="685766">
              <a:lnSpc>
                <a:spcPct val="160000"/>
              </a:lnSpc>
              <a:spcBef>
                <a:spcPts val="750"/>
              </a:spcBef>
              <a:buClr>
                <a:schemeClr val="tx2"/>
              </a:buClr>
              <a:buFont typeface="+mj-ea"/>
              <a:buAutoNum type="ea1ChtPeriod" startAt="5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文字探勘及文字雲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 defTabSz="685766">
              <a:lnSpc>
                <a:spcPct val="160000"/>
              </a:lnSpc>
              <a:spcBef>
                <a:spcPts val="750"/>
              </a:spcBef>
              <a:buClr>
                <a:schemeClr val="tx2"/>
              </a:buClr>
              <a:buFont typeface="+mj-ea"/>
              <a:buAutoNum type="ea1ChtPeriod" startAt="5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特徵值與目標變數的相關性分析</a:t>
            </a:r>
          </a:p>
        </p:txBody>
      </p:sp>
    </p:spTree>
    <p:extLst>
      <p:ext uri="{BB962C8B-B14F-4D97-AF65-F5344CB8AC3E}">
        <p14:creationId xmlns:p14="http://schemas.microsoft.com/office/powerpoint/2010/main" val="38721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005576"/>
            <a:ext cx="8229600" cy="756084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Agenda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48178" y="1746654"/>
            <a:ext cx="8229600" cy="2214246"/>
          </a:xfrm>
        </p:spPr>
        <p:txBody>
          <a:bodyPr>
            <a:noAutofit/>
          </a:bodyPr>
          <a:lstStyle/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集群是什麼？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為什麼分群重要？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常見應用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3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540" y="62753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集群是什麼？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43050"/>
            <a:ext cx="8229600" cy="33944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非監督式學習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特徵相似性分組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群內資料相似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群間差異較大</a:t>
            </a:r>
          </a:p>
        </p:txBody>
      </p:sp>
      <p:pic>
        <p:nvPicPr>
          <p:cNvPr id="4" name="圖片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1838" r="2759"/>
          <a:stretch/>
        </p:blipFill>
        <p:spPr>
          <a:xfrm>
            <a:off x="4315113" y="1537746"/>
            <a:ext cx="3966245" cy="283584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10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7352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為什麼分群重要？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29613"/>
            <a:ext cx="8229600" cy="3394472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發掘潛在結構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精準行銷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提升決策效率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資料簡化</a:t>
            </a:r>
          </a:p>
          <a:p>
            <a:pPr lvl="0">
              <a:lnSpc>
                <a:spcPct val="150000"/>
              </a:lnSpc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個人化推薦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90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2393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常見應用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顧客分群（根據消費頻率與金額）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使用行為分群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45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2393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生成式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Grok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6" b="9256"/>
          <a:stretch/>
        </p:blipFill>
        <p:spPr bwMode="auto">
          <a:xfrm>
            <a:off x="1374508" y="1892002"/>
            <a:ext cx="6394983" cy="269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14856" y="1332875"/>
            <a:ext cx="4572000" cy="1118255"/>
          </a:xfrm>
          <a:prstGeom prst="rect">
            <a:avLst/>
          </a:prstGeom>
        </p:spPr>
        <p:txBody>
          <a:bodyPr vert="horz" lIns="68577" tIns="34289" rIns="68577" bIns="34289" rtlCol="0">
            <a:normAutofit/>
          </a:bodyPr>
          <a:lstStyle/>
          <a:p>
            <a:pPr marL="457200" indent="-457200" defTabSz="685766">
              <a:lnSpc>
                <a:spcPct val="15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點擊右上「註冊」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12881" y="1939438"/>
            <a:ext cx="524956" cy="25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69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2393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生成式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Grok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4856" y="1332875"/>
            <a:ext cx="4572000" cy="1118255"/>
          </a:xfrm>
          <a:prstGeom prst="rect">
            <a:avLst/>
          </a:prstGeom>
        </p:spPr>
        <p:txBody>
          <a:bodyPr vert="horz" lIns="68577" tIns="34289" rIns="68577" bIns="34289" rtlCol="0">
            <a:normAutofit/>
          </a:bodyPr>
          <a:lstStyle/>
          <a:p>
            <a:pPr marL="457200" indent="-457200" defTabSz="685766">
              <a:lnSpc>
                <a:spcPct val="15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 startAt="2"/>
            </a:pP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 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sign in with Google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9"/>
          <a:stretch/>
        </p:blipFill>
        <p:spPr bwMode="auto">
          <a:xfrm>
            <a:off x="1321390" y="1856650"/>
            <a:ext cx="6095410" cy="285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1961910" y="3594066"/>
            <a:ext cx="1811804" cy="25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91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6551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消費者行為分析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這份檔案記錄了不同客戶的訂單金額與產品偏好，公司希望透過這些資料進行客戶分群，找出具有相似消費行為或產品需求的群體，作為後續行銷策略與產品規劃的依據。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EA46C5EA-5590-A8EB-7866-40D8E2C7A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712" y="2709229"/>
            <a:ext cx="3822417" cy="204012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00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DF3B475-B7D6-CD18-47E7-3B2D7EBA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232C8A0-5599-6561-0E3F-3284F523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消費者行為分析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="" xmlns:a16="http://schemas.microsoft.com/office/drawing/2014/main" id="{F912599B-011A-D8F4-6BFE-8F72B4BF3044}"/>
              </a:ext>
            </a:extLst>
          </p:cNvPr>
          <p:cNvSpPr txBox="1">
            <a:spLocks/>
          </p:cNvSpPr>
          <p:nvPr/>
        </p:nvSpPr>
        <p:spPr>
          <a:xfrm>
            <a:off x="457200" y="1268761"/>
            <a:ext cx="843528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defTabSz="685766">
              <a:lnSpc>
                <a:spcPct val="17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，並使其產生相似行為的資料分群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defTabSz="685766">
              <a:lnSpc>
                <a:spcPct val="17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defTabSz="685766">
              <a:lnSpc>
                <a:spcPct val="17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檔案為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集群分析一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.xlsx“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1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40511C-4C2B-BD49-6966-19568789F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BA14FD5-FCF6-B681-D607-1EC7D7456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消費者行為分析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="" xmlns:a16="http://schemas.microsoft.com/office/drawing/2014/main" id="{BBA55557-FB4D-5274-F922-F5EB873EE49B}"/>
              </a:ext>
            </a:extLst>
          </p:cNvPr>
          <p:cNvSpPr txBox="1">
            <a:spLocks/>
          </p:cNvSpPr>
          <p:nvPr/>
        </p:nvSpPr>
        <p:spPr>
          <a:xfrm>
            <a:off x="457200" y="1176612"/>
            <a:ext cx="843528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提示詞：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這份檔案記錄了不同客戶的訂單金額與產品偏好，公司希望找出具有相似消費行為或產品需求的群體，作為後續行銷策略與產品規劃的依據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請將檔案的資料進行分群並繪製圖表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並直接產生完整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圖表中文字型已放在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/content/drive/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MyDrive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課程檔案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/NotoSansCJKtc-Regular.otf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，程式碼中請用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fontproperties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明確指定標題與軸標籤的中文字型。請直接回傳完整程式碼，不要再確認字型路徑或環境。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7B2DD0E3-A2FE-8F25-B173-45DEA5E2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60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A9A37BC-16C3-7702-814E-73098A254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77C2227-7B1B-AE81-BC3A-A1984146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消費者行為分析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="" xmlns:a16="http://schemas.microsoft.com/office/drawing/2014/main" id="{5919ADF6-B239-1E33-0DED-8441A186FD23}"/>
              </a:ext>
            </a:extLst>
          </p:cNvPr>
          <p:cNvSpPr txBox="1">
            <a:spLocks/>
          </p:cNvSpPr>
          <p:nvPr/>
        </p:nvSpPr>
        <p:spPr>
          <a:xfrm>
            <a:off x="457200" y="1268761"/>
            <a:ext cx="843528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EBB78A5F-5F0A-8ECB-D1A7-FE9721F8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98B0FC4-0A3F-0E11-1D7E-D999DA6E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1"/>
          <a:stretch>
            <a:fillRect/>
          </a:stretch>
        </p:blipFill>
        <p:spPr>
          <a:xfrm>
            <a:off x="2600837" y="1368056"/>
            <a:ext cx="3942326" cy="32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9612" y="2143125"/>
            <a:ext cx="6984776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資料分析概論與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基礎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07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13544A-6D4C-5526-4E4F-69E807256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C600630-9196-70F2-AFF2-8833E5F6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="" xmlns:a16="http://schemas.microsoft.com/office/drawing/2014/main" id="{4F7FB101-D5D9-C115-3B7B-B2E9C0ED09BD}"/>
              </a:ext>
            </a:extLst>
          </p:cNvPr>
          <p:cNvSpPr txBox="1">
            <a:spLocks/>
          </p:cNvSpPr>
          <p:nvPr/>
        </p:nvSpPr>
        <p:spPr>
          <a:xfrm>
            <a:off x="457200" y="1121206"/>
            <a:ext cx="8435280" cy="3809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4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4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司的人資部門希望提升內部訓練課程的參與率與滿意度，於是收集了員工過去參加訓練的紀錄，想透過分群分析找出員工在訓練參與上的偏好，以便後續規劃出更符合不同群體需求的課程內容、精準發送訓練邀請，並預測未來哪些人更有可能積極參與課程，達到提升整體培訓成效的目的。</a:t>
            </a:r>
            <a:endParaRPr lang="en-US" altLang="zh-TW" sz="3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4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4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defTabSz="685766">
              <a:lnSpc>
                <a:spcPct val="17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，並使其產生相似行為的資料分群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endParaRPr lang="en-US" altLang="zh-TW" sz="3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defTabSz="685766">
              <a:lnSpc>
                <a:spcPct val="17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3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endParaRPr lang="en-US" altLang="zh-TW" sz="3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defTabSz="685766">
              <a:lnSpc>
                <a:spcPct val="17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檔案為 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集群分析二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.xlsx“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25412F0-B6B1-00FE-6B66-8DC9D402B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8E3E8F5-078B-F56F-9B2D-EE72CFD9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="" xmlns:a16="http://schemas.microsoft.com/office/drawing/2014/main" id="{2ED0EECF-145C-CB24-711C-EFBBA14948CB}"/>
              </a:ext>
            </a:extLst>
          </p:cNvPr>
          <p:cNvSpPr txBox="1">
            <a:spLocks/>
          </p:cNvSpPr>
          <p:nvPr/>
        </p:nvSpPr>
        <p:spPr>
          <a:xfrm>
            <a:off x="457200" y="1131839"/>
            <a:ext cx="8435280" cy="3809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9DF639E9-1EEE-E7FC-3E63-53D087DF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A03966D8-2434-5E22-A6DA-99EF17DA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5"/>
          <a:stretch>
            <a:fillRect/>
          </a:stretch>
        </p:blipFill>
        <p:spPr>
          <a:xfrm>
            <a:off x="2031686" y="1264426"/>
            <a:ext cx="4743084" cy="34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F0333E6-5F21-6FA8-3D54-5940DDD9C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037A917-030D-3B16-6ED8-8FB3EAF3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612" y="2143125"/>
            <a:ext cx="6984776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分類分析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83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040DB4C-9397-AE3F-C46A-D7AA49B51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0D4DBA8-1EB2-9172-1FDB-46A8216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005576"/>
            <a:ext cx="8229600" cy="756084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Agenda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3FD9320-CD30-FB8F-45DB-38FFB89A0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746655"/>
            <a:ext cx="8229600" cy="2214246"/>
          </a:xfrm>
        </p:spPr>
        <p:txBody>
          <a:bodyPr>
            <a:noAutofit/>
          </a:bodyPr>
          <a:lstStyle/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分類分析是什麼？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為什麼要做分類？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常見應用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49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7352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分類分析是什麼？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91630"/>
            <a:ext cx="8229600" cy="2883768"/>
          </a:xfrm>
        </p:spPr>
        <p:txBody>
          <a:bodyPr vert="horz" lIns="91440" tIns="45720" rIns="91440" bIns="45720" rtlCol="0">
            <a:normAutofit/>
          </a:bodyPr>
          <a:lstStyle/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監督式學習</a:t>
            </a:r>
            <a:endParaRPr lang="en-US" altLang="zh-TW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每筆資料都有明確的標籤（如：是</a:t>
            </a:r>
            <a:r>
              <a:rPr lang="en-US" altLang="zh-TW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否、好</a:t>
            </a:r>
            <a:r>
              <a:rPr lang="en-US" altLang="zh-TW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壞）</a:t>
            </a:r>
            <a:endParaRPr lang="en-US" altLang="zh-TW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利用已知資料的類別來訓練模型</a:t>
            </a:r>
            <a:endParaRPr lang="en-US" altLang="zh-TW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幫助判斷新資料所屬類別</a:t>
            </a:r>
            <a:endParaRPr lang="en-US" altLang="zh-TW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50000"/>
              </a:lnSpc>
            </a:pPr>
            <a:endParaRPr lang="zh-TW" altLang="zh-TW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50000"/>
              </a:lnSpc>
            </a:pPr>
            <a:endParaRPr lang="zh-TW" altLang="en-US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44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439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為什麼要做分類？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551644"/>
            <a:ext cx="8229600" cy="2451720"/>
          </a:xfrm>
        </p:spPr>
        <p:txBody>
          <a:bodyPr vert="horz" lIns="91440" tIns="45720" rIns="91440" bIns="45720" rtlCol="0">
            <a:normAutofit/>
          </a:bodyPr>
          <a:lstStyle/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協助快速判斷資料類別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提升預測的準確性與效率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減少人為判斷錯誤與主觀偏誤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決策流程更自動化與可規模化</a:t>
            </a:r>
            <a:endParaRPr lang="zh-TW" altLang="zh-TW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50000"/>
              </a:lnSpc>
            </a:pPr>
            <a:endParaRPr lang="zh-TW" altLang="en-US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7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7352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常見應用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29613"/>
            <a:ext cx="8229600" cy="3394472"/>
          </a:xfrm>
        </p:spPr>
        <p:txBody>
          <a:bodyPr vert="horz" lIns="91440" tIns="45720" rIns="91440" bIns="45720" rtlCol="0">
            <a:normAutofit/>
          </a:bodyPr>
          <a:lstStyle/>
          <a:p>
            <a:pPr marL="638175" lvl="0">
              <a:lnSpc>
                <a:spcPct val="1500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客戶類型分類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 lvl="0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信用卡申請是否核准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11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952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消費行為分析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這是一家零售公司彙整的客戶資料，包含基本資訊與消費行為，並依據顧客價值分為高、中、低三種類型。目的是用來預測新客戶可能屬於哪一類型，協助行銷分眾與策略制定。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5" y="2826775"/>
            <a:ext cx="8136904" cy="163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57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31E71F8-F97A-5837-E758-86F24D52E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435C3BD-8B7A-4C4B-739A-0E328266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52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消費行為分析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="" xmlns:a16="http://schemas.microsoft.com/office/drawing/2014/main" id="{40A7A94F-55B4-5FCD-1B3A-E948DB50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，並使其產生協助分類的決策樹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檔案為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分類分析一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xlsx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32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2815611-B8DE-18CE-482B-737BB5A50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F1D650-67EE-7C93-8100-190787B6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52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消費行為分析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="" xmlns:a16="http://schemas.microsoft.com/office/drawing/2014/main" id="{1C488DF6-F997-9CCC-9861-D75C2D4B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提示詞：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這是一家零售公司彙整的客戶資料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請使用決策樹分類以協助行銷分眾與策略制定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並直接產生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圖表中文字型已放在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/content/drive/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MyDrive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課程檔案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/NotoSansCJKtc-Regular.otf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，程式碼中請用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fontproperties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明確指定標題與軸標籤的中文字型。請直接回傳完整程式碼，不要再確認字型路徑或環境。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A6BC35EF-1271-3126-CE50-65C31840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005576"/>
            <a:ext cx="8229600" cy="756084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Agenda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815666"/>
            <a:ext cx="8229600" cy="169563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大數據的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5V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概念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如何分類與分群？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監督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vs.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非監督式學習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31E71F8-F97A-5837-E758-86F24D52E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435C3BD-8B7A-4C4B-739A-0E328266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52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決策樹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="" xmlns:a16="http://schemas.microsoft.com/office/drawing/2014/main" id="{40A7A94F-55B4-5FCD-1B3A-E948DB50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60038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決策樹簡介：</a:t>
            </a:r>
          </a:p>
          <a:p>
            <a:pPr>
              <a:lnSpc>
                <a:spcPct val="150000"/>
              </a:lnSpc>
            </a:pPr>
            <a:r>
              <a:rPr lang="zh-TW" altLang="en-US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模擬人類的決策過程</a:t>
            </a:r>
            <a:endParaRPr lang="en-US" altLang="zh-TW" sz="29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透過「是</a:t>
            </a:r>
            <a:r>
              <a:rPr lang="en-US" altLang="zh-TW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否」問題來進行分類或預測</a:t>
            </a:r>
            <a:endParaRPr lang="en-US" altLang="zh-TW" sz="29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組成元素：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根節點：樹的起始點（含所有數據）</a:t>
            </a:r>
          </a:p>
          <a:p>
            <a:pPr>
              <a:lnSpc>
                <a:spcPct val="150000"/>
              </a:lnSpc>
            </a:pPr>
            <a:r>
              <a:rPr lang="zh-TW" altLang="en-US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內部節點：決策條件（如「年齡 </a:t>
            </a:r>
            <a:r>
              <a:rPr lang="en-US" altLang="zh-TW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&gt; 30</a:t>
            </a:r>
            <a:r>
              <a:rPr lang="zh-TW" altLang="en-US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」）</a:t>
            </a:r>
          </a:p>
          <a:p>
            <a:pPr>
              <a:lnSpc>
                <a:spcPct val="150000"/>
              </a:lnSpc>
            </a:pPr>
            <a:r>
              <a:rPr lang="zh-TW" altLang="en-US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分支：連接節點，表示決策結果（</a:t>
            </a:r>
            <a:r>
              <a:rPr lang="en-US" altLang="zh-TW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T/F</a:t>
            </a:r>
            <a:r>
              <a:rPr lang="zh-TW" altLang="en-US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TW" altLang="en-US" sz="2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葉節點：最終的分類結果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49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="" xmlns:a16="http://schemas.microsoft.com/office/drawing/2014/main" id="{29E84354-7AF3-0B3F-B179-7FF70CC9032F}"/>
              </a:ext>
            </a:extLst>
          </p:cNvPr>
          <p:cNvGrpSpPr/>
          <p:nvPr/>
        </p:nvGrpSpPr>
        <p:grpSpPr>
          <a:xfrm>
            <a:off x="4625835" y="1879601"/>
            <a:ext cx="4178460" cy="2359534"/>
            <a:chOff x="1762318" y="1533016"/>
            <a:chExt cx="5043003" cy="3198974"/>
          </a:xfrm>
        </p:grpSpPr>
        <p:pic>
          <p:nvPicPr>
            <p:cNvPr id="6" name="圖片 5">
              <a:extLst>
                <a:ext uri="{FF2B5EF4-FFF2-40B4-BE49-F238E27FC236}">
                  <a16:creationId xmlns="" xmlns:a16="http://schemas.microsoft.com/office/drawing/2014/main" id="{8C6C3742-9E2A-E5CB-601A-DF337513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78" r="811" b="3041"/>
            <a:stretch>
              <a:fillRect/>
            </a:stretch>
          </p:blipFill>
          <p:spPr>
            <a:xfrm>
              <a:off x="1762318" y="1533016"/>
              <a:ext cx="5043003" cy="319897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9ACA457B-5B88-1867-30C8-972C47E26C1A}"/>
                </a:ext>
              </a:extLst>
            </p:cNvPr>
            <p:cNvSpPr/>
            <p:nvPr/>
          </p:nvSpPr>
          <p:spPr>
            <a:xfrm>
              <a:off x="4381500" y="2000250"/>
              <a:ext cx="1401233" cy="114302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A8C320A5-0595-2574-857D-084D7F5AEDD3}"/>
                </a:ext>
              </a:extLst>
            </p:cNvPr>
            <p:cNvSpPr/>
            <p:nvPr/>
          </p:nvSpPr>
          <p:spPr>
            <a:xfrm>
              <a:off x="2882586" y="3145367"/>
              <a:ext cx="1401233" cy="1143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842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B14FA73-3B43-7E1D-22A1-341181984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08BBD79-CA80-ECED-6070-CB65D92C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52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消費行為分析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="" xmlns:a16="http://schemas.microsoft.com/office/drawing/2014/main" id="{1AA2255C-ED71-367B-A150-533A9F2ED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0A4DAC63-0CD6-708C-2CA1-3B9194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50</a:t>
            </a:fld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779C0FCC-7C60-A14D-3EA4-9F9D8E6E0C51}"/>
              </a:ext>
            </a:extLst>
          </p:cNvPr>
          <p:cNvGrpSpPr/>
          <p:nvPr/>
        </p:nvGrpSpPr>
        <p:grpSpPr>
          <a:xfrm>
            <a:off x="4625835" y="1879601"/>
            <a:ext cx="4178460" cy="2359534"/>
            <a:chOff x="1762318" y="1533016"/>
            <a:chExt cx="5043003" cy="3198974"/>
          </a:xfrm>
        </p:grpSpPr>
        <p:pic>
          <p:nvPicPr>
            <p:cNvPr id="7" name="圖片 6">
              <a:extLst>
                <a:ext uri="{FF2B5EF4-FFF2-40B4-BE49-F238E27FC236}">
                  <a16:creationId xmlns="" xmlns:a16="http://schemas.microsoft.com/office/drawing/2014/main" id="{2C360FF5-6A48-A43A-7AC9-F966E78E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78" r="811" b="3041"/>
            <a:stretch>
              <a:fillRect/>
            </a:stretch>
          </p:blipFill>
          <p:spPr>
            <a:xfrm>
              <a:off x="1762318" y="1533016"/>
              <a:ext cx="5043003" cy="319897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343795B5-CEF0-2CCD-B5D3-8B0A3CF995BA}"/>
                </a:ext>
              </a:extLst>
            </p:cNvPr>
            <p:cNvSpPr/>
            <p:nvPr/>
          </p:nvSpPr>
          <p:spPr>
            <a:xfrm>
              <a:off x="4381500" y="2000250"/>
              <a:ext cx="1401233" cy="114302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B92C3E50-A41B-28DE-31B4-9F7D80022B5F}"/>
                </a:ext>
              </a:extLst>
            </p:cNvPr>
            <p:cNvSpPr/>
            <p:nvPr/>
          </p:nvSpPr>
          <p:spPr>
            <a:xfrm>
              <a:off x="2882586" y="3145367"/>
              <a:ext cx="1401233" cy="1143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7FEB3997-1290-2FC1-DCE2-942AAE50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5" y="2305563"/>
            <a:ext cx="4060632" cy="129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1FCD7CC-DD1F-855B-F189-FBBCEC5B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715B877-9D97-C6C8-D637-5F13294E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52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457200" y="1157618"/>
            <a:ext cx="8229600" cy="372272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司設備維修部門希望更有效地管理設備維護資源，因此收集了各設備的維修紀錄。希望將這些資料進行分類分析，以協助公司辨識出常故障且老舊、可能需要汰換的設備，以及穩定運作但使用年限尚短的新設備，同時也能觀察不同設備類型之間在維護行為上的差異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，並使其產生協助分類的決策樹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分類分析二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xlsx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93118" y="2645675"/>
            <a:ext cx="175695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*分成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E39FF40-15C4-717D-A5CF-CE694F6FD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BF3C762-7E57-8BFC-EDE2-B0C05FC0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52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="" xmlns:a16="http://schemas.microsoft.com/office/drawing/2014/main" id="{EBDD01B7-39D4-7A2C-8781-23DBE427B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879C896A-3B76-2715-A877-58368DFD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52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="" xmlns:a16="http://schemas.microsoft.com/office/drawing/2014/main" id="{52853ADE-540B-2F4C-0451-74AB1B16D7CB}"/>
              </a:ext>
            </a:extLst>
          </p:cNvPr>
          <p:cNvGrpSpPr/>
          <p:nvPr/>
        </p:nvGrpSpPr>
        <p:grpSpPr>
          <a:xfrm>
            <a:off x="2057401" y="1268760"/>
            <a:ext cx="5353050" cy="2743201"/>
            <a:chOff x="1589239" y="1200148"/>
            <a:chExt cx="6375215" cy="3394473"/>
          </a:xfrm>
        </p:grpSpPr>
        <p:pic>
          <p:nvPicPr>
            <p:cNvPr id="6" name="圖片 5">
              <a:extLst>
                <a:ext uri="{FF2B5EF4-FFF2-40B4-BE49-F238E27FC236}">
                  <a16:creationId xmlns="" xmlns:a16="http://schemas.microsoft.com/office/drawing/2014/main" id="{21C46B79-30B4-8541-EC13-49F2B881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9239" y="1200148"/>
              <a:ext cx="6375215" cy="339447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A8471E59-FD0E-0879-9BCA-5FC44A351C0E}"/>
                </a:ext>
              </a:extLst>
            </p:cNvPr>
            <p:cNvSpPr/>
            <p:nvPr/>
          </p:nvSpPr>
          <p:spPr>
            <a:xfrm>
              <a:off x="4776846" y="1524000"/>
              <a:ext cx="1161014" cy="105163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F368EE39-6AD4-9DFD-35F8-17658C881E07}"/>
                </a:ext>
              </a:extLst>
            </p:cNvPr>
            <p:cNvSpPr/>
            <p:nvPr/>
          </p:nvSpPr>
          <p:spPr>
            <a:xfrm>
              <a:off x="2992496" y="2374900"/>
              <a:ext cx="1249304" cy="10795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E3AFE990-7843-2499-D365-324EFD6EA0E1}"/>
                </a:ext>
              </a:extLst>
            </p:cNvPr>
            <p:cNvSpPr/>
            <p:nvPr/>
          </p:nvSpPr>
          <p:spPr>
            <a:xfrm>
              <a:off x="6450547" y="2374900"/>
              <a:ext cx="1249304" cy="10795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7F63B9BE-5427-FC2F-209D-8893052B7D41}"/>
                </a:ext>
              </a:extLst>
            </p:cNvPr>
            <p:cNvSpPr/>
            <p:nvPr/>
          </p:nvSpPr>
          <p:spPr>
            <a:xfrm>
              <a:off x="2001896" y="3236563"/>
              <a:ext cx="1249304" cy="10795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1F469BF0-5AFB-4C1E-2DD9-587F55056F81}"/>
                </a:ext>
              </a:extLst>
            </p:cNvPr>
            <p:cNvSpPr/>
            <p:nvPr/>
          </p:nvSpPr>
          <p:spPr>
            <a:xfrm>
              <a:off x="3945100" y="3252438"/>
              <a:ext cx="1344450" cy="105163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8C95D1C4-B66A-6A85-A734-900D5BE471ED}"/>
                </a:ext>
              </a:extLst>
            </p:cNvPr>
            <p:cNvSpPr/>
            <p:nvPr/>
          </p:nvSpPr>
          <p:spPr>
            <a:xfrm>
              <a:off x="5856450" y="3252438"/>
              <a:ext cx="1344450" cy="105163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42F33E0D-89EE-6002-129F-3CEDD686D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99" y="4047101"/>
            <a:ext cx="7575550" cy="56804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08B6E719-7BFF-D258-4AED-3E08949BA6E8}"/>
              </a:ext>
            </a:extLst>
          </p:cNvPr>
          <p:cNvSpPr txBox="1"/>
          <p:nvPr/>
        </p:nvSpPr>
        <p:spPr>
          <a:xfrm>
            <a:off x="5640432" y="2650294"/>
            <a:ext cx="807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維修次數</a:t>
            </a:r>
            <a:endParaRPr lang="zh-TW" altLang="en-US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60E507F8-4C68-34D7-920C-75B5B1F9D709}"/>
              </a:ext>
            </a:extLst>
          </p:cNvPr>
          <p:cNvSpPr txBox="1"/>
          <p:nvPr/>
        </p:nvSpPr>
        <p:spPr>
          <a:xfrm>
            <a:off x="3356646" y="1969328"/>
            <a:ext cx="807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維修次數</a:t>
            </a:r>
            <a:endParaRPr lang="zh-TW" altLang="en-US" sz="1200" dirty="0"/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B4F5609A-9F58-35DF-33CF-24AA199E1235}"/>
              </a:ext>
            </a:extLst>
          </p:cNvPr>
          <p:cNvSpPr txBox="1"/>
          <p:nvPr/>
        </p:nvSpPr>
        <p:spPr>
          <a:xfrm>
            <a:off x="3760167" y="2683742"/>
            <a:ext cx="20193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平均故障停機時間（小時）</a:t>
            </a:r>
            <a:endParaRPr lang="zh-TW" altLang="en-US" sz="1200" dirty="0"/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5D2CA8B7-F294-E250-E42D-75B1845A24FC}"/>
              </a:ext>
            </a:extLst>
          </p:cNvPr>
          <p:cNvSpPr txBox="1"/>
          <p:nvPr/>
        </p:nvSpPr>
        <p:spPr>
          <a:xfrm>
            <a:off x="6139275" y="1974766"/>
            <a:ext cx="2047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平均故障停機時間（小時）</a:t>
            </a:r>
            <a:endParaRPr lang="zh-TW" altLang="en-US" sz="1200" dirty="0"/>
          </a:p>
        </p:txBody>
      </p:sp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42B2CAD2-E61C-4BDB-5ACF-C9FF988B17D2}"/>
              </a:ext>
            </a:extLst>
          </p:cNvPr>
          <p:cNvSpPr txBox="1"/>
          <p:nvPr/>
        </p:nvSpPr>
        <p:spPr>
          <a:xfrm>
            <a:off x="5164426" y="1281590"/>
            <a:ext cx="1128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使用年限（年）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11A1E015-BE3E-A617-8C62-9C5272963A24}"/>
              </a:ext>
            </a:extLst>
          </p:cNvPr>
          <p:cNvSpPr txBox="1"/>
          <p:nvPr/>
        </p:nvSpPr>
        <p:spPr>
          <a:xfrm>
            <a:off x="2170082" y="2637463"/>
            <a:ext cx="1128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使用年限（年）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832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6E7773E-0C9E-BFAF-385B-6421A9BD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8D1FA97-804D-FCBF-FD37-7F161C76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612" y="2143125"/>
            <a:ext cx="6984776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迴歸分析及視覺化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91013CA-24C3-8855-CEE3-16525F1E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4346FC8-14F0-0C65-E79F-8A8D3C33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005576"/>
            <a:ext cx="8229600" cy="756084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Agenda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3879E34-4330-9596-DDF0-3F22E6DB2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815666"/>
            <a:ext cx="8229600" cy="2592288"/>
          </a:xfrm>
        </p:spPr>
        <p:txBody>
          <a:bodyPr>
            <a:noAutofit/>
          </a:bodyPr>
          <a:lstStyle/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迴歸分析是什麼？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為什麼會用到迴歸分析？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資料視覺化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常見應用</a:t>
            </a:r>
          </a:p>
        </p:txBody>
      </p:sp>
      <p:sp>
        <p:nvSpPr>
          <p:cNvPr id="4" name="矩形 3"/>
          <p:cNvSpPr/>
          <p:nvPr/>
        </p:nvSpPr>
        <p:spPr>
          <a:xfrm>
            <a:off x="4701396" y="1825624"/>
            <a:ext cx="4572000" cy="124136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/>
          <a:p>
            <a:pPr marL="457200" indent="-457200" defTabSz="685766">
              <a:lnSpc>
                <a:spcPct val="17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 startAt="5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defTabSz="685766">
              <a:lnSpc>
                <a:spcPct val="170000"/>
              </a:lnSpc>
              <a:spcBef>
                <a:spcPts val="750"/>
              </a:spcBef>
              <a:buClr>
                <a:schemeClr val="tx2"/>
              </a:buClr>
              <a:buFont typeface="+mj-lt"/>
              <a:buAutoNum type="arabicPeriod" startAt="5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7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迴歸分析是什麼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一種統計的機器學習方法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找出兩個或多個變數之間的關係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量化變數間的影響力大小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用來預測連續型數值（價格、分數、銷售額）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4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6606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為什麼會用到迴歸分析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05726"/>
          </a:xfrm>
        </p:spPr>
        <p:txBody>
          <a:bodyPr vert="horz" lIns="91440" tIns="45720" rIns="91440" bIns="45720" rtlCol="0">
            <a:normAutofit/>
          </a:bodyPr>
          <a:lstStyle/>
          <a:p>
            <a:pPr marL="638175">
              <a:lnSpc>
                <a:spcPct val="150000"/>
              </a:lnSpc>
            </a:pPr>
            <a:r>
              <a:rPr lang="zh-TW" altLang="zh-TW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想預測未來</a:t>
            </a:r>
            <a:endParaRPr lang="en-US" altLang="zh-TW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50000"/>
              </a:lnSpc>
            </a:pPr>
            <a:r>
              <a:rPr lang="zh-TW" altLang="zh-TW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看哪個因素最關鍵</a:t>
            </a:r>
            <a:endParaRPr lang="en-US" altLang="zh-TW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50000"/>
              </a:lnSpc>
            </a:pPr>
            <a:r>
              <a:rPr lang="zh-TW" altLang="zh-TW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讓決策更有憑據</a:t>
            </a:r>
            <a:endParaRPr lang="zh-TW" altLang="en-US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6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66066"/>
            <a:ext cx="8229600" cy="857250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資料視覺化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散佈圖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274212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用途：</a:t>
            </a:r>
          </a:p>
          <a:p>
            <a:pPr marL="638175" indent="-342900">
              <a:lnSpc>
                <a:spcPct val="150000"/>
              </a:lnSpc>
              <a:spcBef>
                <a:spcPct val="20000"/>
              </a:spcBef>
            </a:pPr>
            <a:r>
              <a:rPr lang="zh-TW" altLang="en-US" sz="17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顯示兩變數之間的關係（線性、非線性、無關等）</a:t>
            </a:r>
          </a:p>
          <a:p>
            <a:pPr marL="638175" indent="-342900">
              <a:lnSpc>
                <a:spcPct val="150000"/>
              </a:lnSpc>
              <a:spcBef>
                <a:spcPct val="20000"/>
              </a:spcBef>
            </a:pPr>
            <a:r>
              <a:rPr lang="zh-TW" altLang="en-US" sz="17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用來觀察是否有明顯趨勢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解釋方式：</a:t>
            </a:r>
          </a:p>
          <a:p>
            <a:pPr marL="638175" indent="-342900">
              <a:lnSpc>
                <a:spcPct val="150000"/>
              </a:lnSpc>
              <a:spcBef>
                <a:spcPct val="20000"/>
              </a:spcBef>
            </a:pPr>
            <a:r>
              <a:rPr lang="zh-TW" altLang="en-US" sz="17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點的分布初步判斷是否適用線性迴歸</a:t>
            </a:r>
            <a:endParaRPr lang="en-US" altLang="zh-TW" sz="17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 indent="-342900">
              <a:lnSpc>
                <a:spcPct val="150000"/>
              </a:lnSpc>
              <a:spcBef>
                <a:spcPct val="20000"/>
              </a:spcBef>
            </a:pPr>
            <a:r>
              <a:rPr lang="zh-TW" altLang="en-US" sz="17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每個點代表一組觀察值（</a:t>
            </a:r>
            <a:r>
              <a:rPr lang="en-US" altLang="zh-TW" sz="17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 Y</a:t>
            </a:r>
            <a:r>
              <a:rPr lang="zh-TW" altLang="en-US" sz="17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  <a:p>
            <a:pPr marL="466733" indent="0">
              <a:lnSpc>
                <a:spcPct val="150000"/>
              </a:lnSpc>
              <a:buNone/>
            </a:pPr>
            <a:endParaRPr lang="zh-TW" altLang="en-US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" t="2667"/>
          <a:stretch/>
        </p:blipFill>
        <p:spPr bwMode="auto">
          <a:xfrm>
            <a:off x="5215404" y="2639244"/>
            <a:ext cx="3420000" cy="195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85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5920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資料視覺化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迴歸線圖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37" y="2065767"/>
            <a:ext cx="3420000" cy="1994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用途：</a:t>
            </a:r>
          </a:p>
          <a:p>
            <a:pPr marL="638175" indent="-342900">
              <a:lnSpc>
                <a:spcPct val="140000"/>
              </a:lnSpc>
              <a:spcBef>
                <a:spcPct val="20000"/>
              </a:spcBef>
            </a:pP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顯示擬合出來的迴歸線</a:t>
            </a:r>
          </a:p>
          <a:p>
            <a:pPr marL="638175" indent="-342900">
              <a:lnSpc>
                <a:spcPct val="140000"/>
              </a:lnSpc>
              <a:spcBef>
                <a:spcPct val="20000"/>
              </a:spcBef>
            </a:pP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幫助了解 </a:t>
            </a:r>
            <a:r>
              <a:rPr lang="en-US" altLang="zh-TW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 </a:t>
            </a: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 </a:t>
            </a:r>
            <a:r>
              <a:rPr lang="en-US" altLang="zh-TW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 </a:t>
            </a: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的變化趨勢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解釋方式：</a:t>
            </a:r>
          </a:p>
          <a:p>
            <a:pPr marL="638175" indent="-342900">
              <a:lnSpc>
                <a:spcPct val="140000"/>
              </a:lnSpc>
              <a:spcBef>
                <a:spcPct val="20000"/>
              </a:spcBef>
            </a:pP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若點大致分布在直線附近，代表模型擬合良好</a:t>
            </a:r>
            <a:endParaRPr lang="en-US" altLang="zh-TW" sz="16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 indent="-342900">
              <a:lnSpc>
                <a:spcPct val="140000"/>
              </a:lnSpc>
              <a:spcBef>
                <a:spcPct val="20000"/>
              </a:spcBef>
            </a:pP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紅線通常代表預測出來的線性關係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0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6265" y="46551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大數據的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5V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概念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3051912" y="1319705"/>
            <a:ext cx="1479288" cy="985311"/>
            <a:chOff x="1755273" y="1425073"/>
            <a:chExt cx="1479288" cy="1313748"/>
          </a:xfrm>
          <a:solidFill>
            <a:srgbClr val="FFEAD7"/>
          </a:solidFill>
        </p:grpSpPr>
        <p:sp>
          <p:nvSpPr>
            <p:cNvPr id="6" name="Rounded Rectangle 1"/>
            <p:cNvSpPr/>
            <p:nvPr/>
          </p:nvSpPr>
          <p:spPr>
            <a:xfrm>
              <a:off x="1755273" y="1425073"/>
              <a:ext cx="1479288" cy="1313748"/>
            </a:xfrm>
            <a:custGeom>
              <a:avLst/>
              <a:gdLst/>
              <a:ahLst/>
              <a:cxnLst/>
              <a:rect l="0" t="0" r="0" b="0"/>
              <a:pathLst>
                <a:path w="1479288" h="1313748">
                  <a:moveTo>
                    <a:pt x="1479287" y="773363"/>
                  </a:moveTo>
                  <a:lnTo>
                    <a:pt x="735510" y="1313748"/>
                  </a:lnTo>
                  <a:lnTo>
                    <a:pt x="0" y="1074766"/>
                  </a:lnTo>
                  <a:lnTo>
                    <a:pt x="14792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Rounded Rectangle 2"/>
            <p:cNvSpPr/>
            <p:nvPr/>
          </p:nvSpPr>
          <p:spPr>
            <a:xfrm>
              <a:off x="1755273" y="1425073"/>
              <a:ext cx="1479288" cy="1313748"/>
            </a:xfrm>
            <a:custGeom>
              <a:avLst/>
              <a:gdLst/>
              <a:ahLst/>
              <a:cxnLst/>
              <a:rect l="0" t="0" r="0" b="0"/>
              <a:pathLst>
                <a:path w="1479288" h="1313748">
                  <a:moveTo>
                    <a:pt x="1479287" y="773363"/>
                  </a:moveTo>
                  <a:lnTo>
                    <a:pt x="735510" y="1313748"/>
                  </a:lnTo>
                  <a:lnTo>
                    <a:pt x="0" y="1074766"/>
                  </a:lnTo>
                  <a:lnTo>
                    <a:pt x="1479288" y="0"/>
                  </a:lnTo>
                  <a:close/>
                </a:path>
              </a:pathLst>
            </a:custGeom>
            <a:grpFill/>
            <a:ln w="1303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3051912" y="2125781"/>
            <a:ext cx="1019608" cy="1304255"/>
            <a:chOff x="1755273" y="2499840"/>
            <a:chExt cx="1019608" cy="1739007"/>
          </a:xfrm>
        </p:grpSpPr>
        <p:sp>
          <p:nvSpPr>
            <p:cNvPr id="9" name="Rounded Rectangle 4"/>
            <p:cNvSpPr/>
            <p:nvPr/>
          </p:nvSpPr>
          <p:spPr>
            <a:xfrm>
              <a:off x="1755273" y="2499840"/>
              <a:ext cx="1019608" cy="1739007"/>
            </a:xfrm>
            <a:custGeom>
              <a:avLst/>
              <a:gdLst/>
              <a:ahLst/>
              <a:cxnLst/>
              <a:rect l="0" t="0" r="0" b="0"/>
              <a:pathLst>
                <a:path w="1019608" h="1739007">
                  <a:moveTo>
                    <a:pt x="735510" y="238982"/>
                  </a:moveTo>
                  <a:lnTo>
                    <a:pt x="1019608" y="1113344"/>
                  </a:lnTo>
                  <a:lnTo>
                    <a:pt x="565038" y="173900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BDC"/>
                </a:gs>
                <a:gs pos="100000">
                  <a:srgbClr val="FFF8B6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Rounded Rectangle 5"/>
            <p:cNvSpPr/>
            <p:nvPr/>
          </p:nvSpPr>
          <p:spPr>
            <a:xfrm>
              <a:off x="1755273" y="2499840"/>
              <a:ext cx="1019608" cy="1739007"/>
            </a:xfrm>
            <a:custGeom>
              <a:avLst/>
              <a:gdLst/>
              <a:ahLst/>
              <a:cxnLst/>
              <a:rect l="0" t="0" r="0" b="0"/>
              <a:pathLst>
                <a:path w="1019608" h="1739007">
                  <a:moveTo>
                    <a:pt x="735510" y="238982"/>
                  </a:moveTo>
                  <a:lnTo>
                    <a:pt x="1019608" y="1113344"/>
                  </a:lnTo>
                  <a:lnTo>
                    <a:pt x="565038" y="173900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303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9"/>
          <p:cNvGrpSpPr/>
          <p:nvPr/>
        </p:nvGrpSpPr>
        <p:grpSpPr>
          <a:xfrm>
            <a:off x="3616945" y="2960791"/>
            <a:ext cx="1828500" cy="469247"/>
            <a:chOff x="2320306" y="3613187"/>
            <a:chExt cx="1828500" cy="625663"/>
          </a:xfrm>
        </p:grpSpPr>
        <p:sp>
          <p:nvSpPr>
            <p:cNvPr id="12" name="Rounded Rectangle 7"/>
            <p:cNvSpPr/>
            <p:nvPr/>
          </p:nvSpPr>
          <p:spPr>
            <a:xfrm>
              <a:off x="2320306" y="3613187"/>
              <a:ext cx="1828500" cy="625663"/>
            </a:xfrm>
            <a:custGeom>
              <a:avLst/>
              <a:gdLst/>
              <a:ahLst/>
              <a:cxnLst/>
              <a:rect l="0" t="0" r="0" b="0"/>
              <a:pathLst>
                <a:path w="1828500" h="625663">
                  <a:moveTo>
                    <a:pt x="454570" y="0"/>
                  </a:moveTo>
                  <a:lnTo>
                    <a:pt x="1373928" y="0"/>
                  </a:lnTo>
                  <a:lnTo>
                    <a:pt x="1828500" y="625663"/>
                  </a:lnTo>
                  <a:lnTo>
                    <a:pt x="0" y="625663"/>
                  </a:lnTo>
                  <a:close/>
                </a:path>
              </a:pathLst>
            </a:custGeom>
            <a:gradFill rotWithShape="1">
              <a:gsLst>
                <a:gs pos="0">
                  <a:srgbClr val="F4FFDE"/>
                </a:gs>
                <a:gs pos="100000">
                  <a:srgbClr val="E9FFB9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Rounded Rectangle 8"/>
            <p:cNvSpPr/>
            <p:nvPr/>
          </p:nvSpPr>
          <p:spPr>
            <a:xfrm>
              <a:off x="2320306" y="3613187"/>
              <a:ext cx="1828500" cy="625663"/>
            </a:xfrm>
            <a:custGeom>
              <a:avLst/>
              <a:gdLst/>
              <a:ahLst/>
              <a:cxnLst/>
              <a:rect l="0" t="0" r="0" b="0"/>
              <a:pathLst>
                <a:path w="1828500" h="625663">
                  <a:moveTo>
                    <a:pt x="454570" y="0"/>
                  </a:moveTo>
                  <a:lnTo>
                    <a:pt x="1373928" y="0"/>
                  </a:lnTo>
                  <a:lnTo>
                    <a:pt x="1828500" y="625663"/>
                  </a:lnTo>
                  <a:lnTo>
                    <a:pt x="0" y="625663"/>
                  </a:lnTo>
                  <a:close/>
                </a:path>
              </a:pathLst>
            </a:custGeom>
            <a:noFill/>
            <a:ln w="1303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2"/>
          <p:cNvGrpSpPr/>
          <p:nvPr/>
        </p:nvGrpSpPr>
        <p:grpSpPr>
          <a:xfrm>
            <a:off x="4990881" y="2125781"/>
            <a:ext cx="1019610" cy="1304255"/>
            <a:chOff x="3694242" y="2499840"/>
            <a:chExt cx="1019610" cy="1739007"/>
          </a:xfrm>
        </p:grpSpPr>
        <p:sp>
          <p:nvSpPr>
            <p:cNvPr id="15" name="Rounded Rectangle 10"/>
            <p:cNvSpPr/>
            <p:nvPr/>
          </p:nvSpPr>
          <p:spPr>
            <a:xfrm>
              <a:off x="3694242" y="2499840"/>
              <a:ext cx="1019610" cy="1739007"/>
            </a:xfrm>
            <a:custGeom>
              <a:avLst/>
              <a:gdLst/>
              <a:ahLst/>
              <a:cxnLst/>
              <a:rect l="0" t="0" r="0" b="0"/>
              <a:pathLst>
                <a:path w="1019610" h="1739007">
                  <a:moveTo>
                    <a:pt x="1019610" y="0"/>
                  </a:moveTo>
                  <a:lnTo>
                    <a:pt x="454572" y="1739007"/>
                  </a:lnTo>
                  <a:lnTo>
                    <a:pt x="0" y="1113344"/>
                  </a:lnTo>
                  <a:lnTo>
                    <a:pt x="284097" y="238982"/>
                  </a:lnTo>
                  <a:close/>
                </a:path>
              </a:pathLst>
            </a:custGeom>
            <a:gradFill rotWithShape="1">
              <a:gsLst>
                <a:gs pos="0">
                  <a:srgbClr val="E4FFF2"/>
                </a:gs>
                <a:gs pos="100000">
                  <a:srgbClr val="C8FFE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Rounded Rectangle 11"/>
            <p:cNvSpPr/>
            <p:nvPr/>
          </p:nvSpPr>
          <p:spPr>
            <a:xfrm>
              <a:off x="3694242" y="2499840"/>
              <a:ext cx="1019610" cy="1739007"/>
            </a:xfrm>
            <a:custGeom>
              <a:avLst/>
              <a:gdLst/>
              <a:ahLst/>
              <a:cxnLst/>
              <a:rect l="0" t="0" r="0" b="0"/>
              <a:pathLst>
                <a:path w="1019610" h="1739007">
                  <a:moveTo>
                    <a:pt x="1019610" y="0"/>
                  </a:moveTo>
                  <a:lnTo>
                    <a:pt x="454572" y="1739007"/>
                  </a:lnTo>
                  <a:lnTo>
                    <a:pt x="0" y="1113344"/>
                  </a:lnTo>
                  <a:lnTo>
                    <a:pt x="284097" y="238982"/>
                  </a:lnTo>
                  <a:close/>
                </a:path>
              </a:pathLst>
            </a:custGeom>
            <a:noFill/>
            <a:ln w="1303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5"/>
          <p:cNvGrpSpPr/>
          <p:nvPr/>
        </p:nvGrpSpPr>
        <p:grpSpPr>
          <a:xfrm>
            <a:off x="4531201" y="1319705"/>
            <a:ext cx="1479289" cy="985311"/>
            <a:chOff x="3234561" y="1425073"/>
            <a:chExt cx="1479289" cy="1313748"/>
          </a:xfrm>
        </p:grpSpPr>
        <p:sp>
          <p:nvSpPr>
            <p:cNvPr id="18" name="Rounded Rectangle 13"/>
            <p:cNvSpPr/>
            <p:nvPr/>
          </p:nvSpPr>
          <p:spPr>
            <a:xfrm>
              <a:off x="3234561" y="1425073"/>
              <a:ext cx="1479289" cy="1313748"/>
            </a:xfrm>
            <a:custGeom>
              <a:avLst/>
              <a:gdLst/>
              <a:ahLst/>
              <a:cxnLst/>
              <a:rect l="0" t="0" r="0" b="0"/>
              <a:pathLst>
                <a:path w="1479289" h="1313748">
                  <a:moveTo>
                    <a:pt x="0" y="0"/>
                  </a:moveTo>
                  <a:lnTo>
                    <a:pt x="1479289" y="1074766"/>
                  </a:lnTo>
                  <a:lnTo>
                    <a:pt x="743776" y="1313748"/>
                  </a:lnTo>
                  <a:lnTo>
                    <a:pt x="0" y="773363"/>
                  </a:lnTo>
                  <a:close/>
                </a:path>
              </a:pathLst>
            </a:custGeom>
            <a:gradFill rotWithShape="1">
              <a:gsLst>
                <a:gs pos="0">
                  <a:srgbClr val="E9FAFF"/>
                </a:gs>
                <a:gs pos="100000">
                  <a:srgbClr val="D1F4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Rounded Rectangle 14"/>
            <p:cNvSpPr/>
            <p:nvPr/>
          </p:nvSpPr>
          <p:spPr>
            <a:xfrm>
              <a:off x="3234561" y="1425073"/>
              <a:ext cx="1479289" cy="1313748"/>
            </a:xfrm>
            <a:custGeom>
              <a:avLst/>
              <a:gdLst/>
              <a:ahLst/>
              <a:cxnLst/>
              <a:rect l="0" t="0" r="0" b="0"/>
              <a:pathLst>
                <a:path w="1479289" h="1313748">
                  <a:moveTo>
                    <a:pt x="0" y="0"/>
                  </a:moveTo>
                  <a:lnTo>
                    <a:pt x="1479289" y="1074766"/>
                  </a:lnTo>
                  <a:lnTo>
                    <a:pt x="743776" y="1313748"/>
                  </a:lnTo>
                  <a:lnTo>
                    <a:pt x="0" y="773363"/>
                  </a:lnTo>
                  <a:close/>
                </a:path>
              </a:pathLst>
            </a:custGeom>
            <a:noFill/>
            <a:ln w="1303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7"/>
          <p:cNvSpPr txBox="1"/>
          <p:nvPr/>
        </p:nvSpPr>
        <p:spPr>
          <a:xfrm>
            <a:off x="1149184" y="1515069"/>
            <a:ext cx="1247521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sz="1600" b="1" dirty="0">
                <a:solidFill>
                  <a:srgbClr val="DE843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Value</a:t>
            </a:r>
            <a:r>
              <a:rPr lang="en-US" altLang="zh-TW" sz="1600" b="1" dirty="0">
                <a:solidFill>
                  <a:srgbClr val="DE843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b="1" dirty="0">
                <a:solidFill>
                  <a:srgbClr val="DE843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價值性</a:t>
            </a:r>
            <a:r>
              <a:rPr lang="en-US" altLang="zh-TW" sz="1600" b="1" dirty="0">
                <a:solidFill>
                  <a:srgbClr val="DE843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sz="1600" b="1" dirty="0">
              <a:solidFill>
                <a:srgbClr val="DE843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TextBox 18"/>
          <p:cNvSpPr txBox="1"/>
          <p:nvPr/>
        </p:nvSpPr>
        <p:spPr>
          <a:xfrm>
            <a:off x="1149184" y="1877215"/>
            <a:ext cx="1832330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zh-TW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dirty="0"/>
              <a:t>提煉資料中有用資訊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協助決策與流程優化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資料須轉化為實際效益</a:t>
            </a:r>
          </a:p>
        </p:txBody>
      </p:sp>
      <p:sp>
        <p:nvSpPr>
          <p:cNvPr id="22" name="TextBox 19"/>
          <p:cNvSpPr txBox="1"/>
          <p:nvPr/>
        </p:nvSpPr>
        <p:spPr>
          <a:xfrm>
            <a:off x="6153377" y="1507883"/>
            <a:ext cx="1419043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sz="1600" b="1" dirty="0">
                <a:solidFill>
                  <a:srgbClr val="1EABD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Volume</a:t>
            </a:r>
            <a:r>
              <a:rPr lang="en-US" sz="1600" b="1" dirty="0">
                <a:solidFill>
                  <a:srgbClr val="1EABD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b="1" dirty="0">
                <a:solidFill>
                  <a:srgbClr val="1EABD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大量性</a:t>
            </a:r>
            <a:r>
              <a:rPr lang="en-US" altLang="zh-TW" sz="1600" b="1" dirty="0">
                <a:solidFill>
                  <a:srgbClr val="1EABD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TextBox 20"/>
          <p:cNvSpPr txBox="1"/>
          <p:nvPr/>
        </p:nvSpPr>
        <p:spPr>
          <a:xfrm>
            <a:off x="6153377" y="1923027"/>
            <a:ext cx="1898923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數據規模快速擴增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傳統技術難以應對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資料量大、資訊更豐富</a:t>
            </a:r>
          </a:p>
        </p:txBody>
      </p:sp>
      <p:sp>
        <p:nvSpPr>
          <p:cNvPr id="24" name="TextBox 21"/>
          <p:cNvSpPr txBox="1"/>
          <p:nvPr/>
        </p:nvSpPr>
        <p:spPr>
          <a:xfrm>
            <a:off x="1563941" y="2863992"/>
            <a:ext cx="1487971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sz="1600" b="1" dirty="0">
                <a:solidFill>
                  <a:srgbClr val="E0CB1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Veracity</a:t>
            </a:r>
            <a:r>
              <a:rPr lang="en-US" altLang="zh-TW" sz="1600" b="1" dirty="0">
                <a:solidFill>
                  <a:srgbClr val="E0CB1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b="1" dirty="0">
                <a:solidFill>
                  <a:srgbClr val="E0CB1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真實性</a:t>
            </a:r>
            <a:r>
              <a:rPr lang="en-US" altLang="zh-TW" sz="1600" b="1" dirty="0">
                <a:solidFill>
                  <a:srgbClr val="E0CB1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2"/>
          <p:cNvSpPr txBox="1"/>
          <p:nvPr/>
        </p:nvSpPr>
        <p:spPr>
          <a:xfrm>
            <a:off x="6048436" y="3020352"/>
            <a:ext cx="1454309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sz="1600" b="1" dirty="0">
                <a:solidFill>
                  <a:srgbClr val="3CC58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Velocity</a:t>
            </a:r>
            <a:r>
              <a:rPr lang="en-US" altLang="zh-TW" sz="1600" b="1" dirty="0">
                <a:solidFill>
                  <a:srgbClr val="3CC58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b="1" dirty="0">
                <a:solidFill>
                  <a:srgbClr val="3CC58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即時性</a:t>
            </a:r>
            <a:r>
              <a:rPr lang="en-US" altLang="zh-TW" sz="1600" b="1" dirty="0">
                <a:solidFill>
                  <a:srgbClr val="3CC58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sz="1600" b="1" dirty="0">
              <a:solidFill>
                <a:srgbClr val="3CC583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1563941" y="3275041"/>
            <a:ext cx="1558119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zh-TW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dirty="0"/>
              <a:t>資料易有錯誤或雜訊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需清洗與品質控管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資料可信度影響分析</a:t>
            </a:r>
          </a:p>
        </p:txBody>
      </p:sp>
      <p:sp>
        <p:nvSpPr>
          <p:cNvPr id="27" name="TextBox 24"/>
          <p:cNvSpPr txBox="1"/>
          <p:nvPr/>
        </p:nvSpPr>
        <p:spPr>
          <a:xfrm>
            <a:off x="6055510" y="3433455"/>
            <a:ext cx="1440159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zh-TW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dirty="0"/>
              <a:t>資料即時產生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快速處理與反應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支援即時決策</a:t>
            </a:r>
          </a:p>
        </p:txBody>
      </p:sp>
      <p:sp>
        <p:nvSpPr>
          <p:cNvPr id="28" name="TextBox 25"/>
          <p:cNvSpPr txBox="1"/>
          <p:nvPr/>
        </p:nvSpPr>
        <p:spPr>
          <a:xfrm>
            <a:off x="3914887" y="3505874"/>
            <a:ext cx="1396600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sz="1600" b="1" dirty="0">
                <a:solidFill>
                  <a:srgbClr val="92BD3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Variety</a:t>
            </a:r>
            <a:r>
              <a:rPr lang="en-US" altLang="zh-TW" sz="1600" b="1" dirty="0">
                <a:solidFill>
                  <a:srgbClr val="92BD3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b="1" dirty="0">
                <a:solidFill>
                  <a:srgbClr val="92BD3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多樣性</a:t>
            </a:r>
            <a:r>
              <a:rPr lang="en-US" altLang="zh-TW" sz="1600" b="1" dirty="0">
                <a:solidFill>
                  <a:srgbClr val="92BD3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sz="1600" b="1" dirty="0">
              <a:solidFill>
                <a:srgbClr val="92BD39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TextBox 26"/>
          <p:cNvSpPr txBox="1"/>
          <p:nvPr/>
        </p:nvSpPr>
        <p:spPr>
          <a:xfrm>
            <a:off x="3955653" y="3877091"/>
            <a:ext cx="1746958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zh-TW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dirty="0"/>
              <a:t>資料來源多元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型態複雜難整合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多樣資料帶來更多洞察</a:t>
            </a:r>
            <a:endParaRPr dirty="0"/>
          </a:p>
        </p:txBody>
      </p:sp>
      <p:sp>
        <p:nvSpPr>
          <p:cNvPr id="30" name="Rounded Rectangle 27"/>
          <p:cNvSpPr/>
          <p:nvPr/>
        </p:nvSpPr>
        <p:spPr>
          <a:xfrm>
            <a:off x="3755761" y="1782420"/>
            <a:ext cx="399785" cy="299786"/>
          </a:xfrm>
          <a:custGeom>
            <a:avLst/>
            <a:gdLst/>
            <a:ahLst/>
            <a:cxnLst/>
            <a:rect l="0" t="0" r="0" b="0"/>
            <a:pathLst>
              <a:path w="399785" h="399715">
                <a:moveTo>
                  <a:pt x="399715" y="364957"/>
                </a:moveTo>
                <a:cubicBezTo>
                  <a:pt x="399715" y="384154"/>
                  <a:pt x="384154" y="399715"/>
                  <a:pt x="364957" y="399715"/>
                </a:cubicBezTo>
                <a:lnTo>
                  <a:pt x="34757" y="399715"/>
                </a:lnTo>
                <a:cubicBezTo>
                  <a:pt x="15561" y="399715"/>
                  <a:pt x="0" y="384154"/>
                  <a:pt x="0" y="364957"/>
                </a:cubicBezTo>
                <a:lnTo>
                  <a:pt x="0" y="217236"/>
                </a:lnTo>
                <a:cubicBezTo>
                  <a:pt x="0" y="212437"/>
                  <a:pt x="3890" y="208547"/>
                  <a:pt x="8689" y="208547"/>
                </a:cubicBezTo>
                <a:lnTo>
                  <a:pt x="391026" y="208547"/>
                </a:lnTo>
                <a:cubicBezTo>
                  <a:pt x="395825" y="208547"/>
                  <a:pt x="399715" y="212437"/>
                  <a:pt x="399715" y="217236"/>
                </a:cubicBezTo>
                <a:close/>
                <a:moveTo>
                  <a:pt x="0" y="243305"/>
                </a:moveTo>
                <a:lnTo>
                  <a:pt x="156410" y="243305"/>
                </a:lnTo>
                <a:cubicBezTo>
                  <a:pt x="161209" y="243305"/>
                  <a:pt x="165100" y="247195"/>
                  <a:pt x="165100" y="251994"/>
                </a:cubicBezTo>
                <a:lnTo>
                  <a:pt x="165100" y="260684"/>
                </a:lnTo>
                <a:cubicBezTo>
                  <a:pt x="165100" y="279880"/>
                  <a:pt x="180661" y="295442"/>
                  <a:pt x="199857" y="295442"/>
                </a:cubicBezTo>
                <a:lnTo>
                  <a:pt x="199857" y="295442"/>
                </a:lnTo>
                <a:cubicBezTo>
                  <a:pt x="219054" y="295442"/>
                  <a:pt x="234615" y="279880"/>
                  <a:pt x="234615" y="260684"/>
                </a:cubicBezTo>
                <a:lnTo>
                  <a:pt x="234615" y="251994"/>
                </a:lnTo>
                <a:cubicBezTo>
                  <a:pt x="234615" y="247195"/>
                  <a:pt x="238506" y="243305"/>
                  <a:pt x="243305" y="243305"/>
                </a:cubicBezTo>
                <a:lnTo>
                  <a:pt x="399715" y="243305"/>
                </a:lnTo>
                <a:moveTo>
                  <a:pt x="199927" y="243305"/>
                </a:moveTo>
                <a:lnTo>
                  <a:pt x="199927" y="260684"/>
                </a:lnTo>
                <a:moveTo>
                  <a:pt x="34757" y="208547"/>
                </a:moveTo>
                <a:cubicBezTo>
                  <a:pt x="34757" y="165447"/>
                  <a:pt x="68351" y="155159"/>
                  <a:pt x="112963" y="156410"/>
                </a:cubicBezTo>
                <a:cubicBezTo>
                  <a:pt x="121756" y="117429"/>
                  <a:pt x="158235" y="104273"/>
                  <a:pt x="199857" y="104273"/>
                </a:cubicBezTo>
                <a:cubicBezTo>
                  <a:pt x="241480" y="104273"/>
                  <a:pt x="277958" y="117429"/>
                  <a:pt x="286752" y="156410"/>
                </a:cubicBezTo>
                <a:cubicBezTo>
                  <a:pt x="331329" y="155159"/>
                  <a:pt x="364957" y="165447"/>
                  <a:pt x="364957" y="208547"/>
                </a:cubicBezTo>
                <a:moveTo>
                  <a:pt x="17448" y="121652"/>
                </a:moveTo>
                <a:lnTo>
                  <a:pt x="69" y="121652"/>
                </a:lnTo>
                <a:moveTo>
                  <a:pt x="86964" y="43447"/>
                </a:moveTo>
                <a:lnTo>
                  <a:pt x="69585" y="26068"/>
                </a:lnTo>
                <a:moveTo>
                  <a:pt x="399785" y="121652"/>
                </a:moveTo>
                <a:lnTo>
                  <a:pt x="382406" y="121652"/>
                </a:lnTo>
                <a:moveTo>
                  <a:pt x="330269" y="26068"/>
                </a:moveTo>
                <a:lnTo>
                  <a:pt x="312890" y="43447"/>
                </a:lnTo>
                <a:moveTo>
                  <a:pt x="199927" y="26068"/>
                </a:moveTo>
                <a:lnTo>
                  <a:pt x="199927" y="0"/>
                </a:lnTo>
                <a:moveTo>
                  <a:pt x="104343" y="399715"/>
                </a:moveTo>
                <a:lnTo>
                  <a:pt x="104343" y="243305"/>
                </a:lnTo>
                <a:moveTo>
                  <a:pt x="295511" y="399715"/>
                </a:moveTo>
                <a:lnTo>
                  <a:pt x="295511" y="243305"/>
                </a:lnTo>
              </a:path>
            </a:pathLst>
          </a:custGeom>
          <a:noFill/>
          <a:ln w="13033">
            <a:solidFill>
              <a:srgbClr val="DE8431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sz="1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Rounded Rectangle 28"/>
          <p:cNvSpPr/>
          <p:nvPr/>
        </p:nvSpPr>
        <p:spPr>
          <a:xfrm>
            <a:off x="4911859" y="1782420"/>
            <a:ext cx="399628" cy="299800"/>
          </a:xfrm>
          <a:custGeom>
            <a:avLst/>
            <a:gdLst/>
            <a:ahLst/>
            <a:cxnLst/>
            <a:rect l="0" t="0" r="0" b="0"/>
            <a:pathLst>
              <a:path w="399628" h="399733">
                <a:moveTo>
                  <a:pt x="330200" y="69967"/>
                </a:moveTo>
                <a:cubicBezTo>
                  <a:pt x="330200" y="108288"/>
                  <a:pt x="256269" y="139483"/>
                  <a:pt x="165100" y="139483"/>
                </a:cubicBezTo>
                <a:cubicBezTo>
                  <a:pt x="73930" y="139483"/>
                  <a:pt x="0" y="108288"/>
                  <a:pt x="0" y="69967"/>
                </a:cubicBezTo>
                <a:cubicBezTo>
                  <a:pt x="0" y="31647"/>
                  <a:pt x="73930" y="0"/>
                  <a:pt x="165100" y="0"/>
                </a:cubicBezTo>
                <a:cubicBezTo>
                  <a:pt x="256269" y="0"/>
                  <a:pt x="330200" y="31542"/>
                  <a:pt x="330200" y="69967"/>
                </a:cubicBezTo>
                <a:close/>
                <a:moveTo>
                  <a:pt x="165100" y="208999"/>
                </a:moveTo>
                <a:cubicBezTo>
                  <a:pt x="73930" y="208999"/>
                  <a:pt x="0" y="177804"/>
                  <a:pt x="0" y="139483"/>
                </a:cubicBezTo>
                <a:moveTo>
                  <a:pt x="0" y="217688"/>
                </a:moveTo>
                <a:cubicBezTo>
                  <a:pt x="0" y="252290"/>
                  <a:pt x="60252" y="281104"/>
                  <a:pt x="139031" y="286318"/>
                </a:cubicBezTo>
                <a:moveTo>
                  <a:pt x="147721" y="364836"/>
                </a:moveTo>
                <a:cubicBezTo>
                  <a:pt x="64719" y="361151"/>
                  <a:pt x="0" y="331816"/>
                  <a:pt x="0" y="295893"/>
                </a:cubicBezTo>
                <a:lnTo>
                  <a:pt x="0" y="69515"/>
                </a:lnTo>
                <a:moveTo>
                  <a:pt x="330200" y="69533"/>
                </a:moveTo>
                <a:lnTo>
                  <a:pt x="330200" y="147738"/>
                </a:lnTo>
                <a:moveTo>
                  <a:pt x="191081" y="295459"/>
                </a:moveTo>
                <a:cubicBezTo>
                  <a:pt x="191081" y="237870"/>
                  <a:pt x="237766" y="191185"/>
                  <a:pt x="295355" y="191185"/>
                </a:cubicBezTo>
                <a:cubicBezTo>
                  <a:pt x="352944" y="191185"/>
                  <a:pt x="399628" y="237870"/>
                  <a:pt x="399628" y="295459"/>
                </a:cubicBezTo>
                <a:cubicBezTo>
                  <a:pt x="399628" y="353048"/>
                  <a:pt x="352944" y="399733"/>
                  <a:pt x="295355" y="399733"/>
                </a:cubicBezTo>
                <a:cubicBezTo>
                  <a:pt x="237766" y="399733"/>
                  <a:pt x="191081" y="353048"/>
                  <a:pt x="191081" y="295459"/>
                </a:cubicBezTo>
                <a:close/>
                <a:moveTo>
                  <a:pt x="295355" y="243322"/>
                </a:moveTo>
                <a:lnTo>
                  <a:pt x="295355" y="347596"/>
                </a:lnTo>
                <a:moveTo>
                  <a:pt x="256252" y="282425"/>
                </a:moveTo>
                <a:lnTo>
                  <a:pt x="295355" y="243322"/>
                </a:lnTo>
                <a:moveTo>
                  <a:pt x="295355" y="243322"/>
                </a:moveTo>
                <a:lnTo>
                  <a:pt x="334457" y="282425"/>
                </a:lnTo>
              </a:path>
            </a:pathLst>
          </a:custGeom>
          <a:noFill/>
          <a:ln w="13033">
            <a:solidFill>
              <a:srgbClr val="1EABDA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sz="1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Rounded Rectangle 29"/>
          <p:cNvSpPr/>
          <p:nvPr/>
        </p:nvSpPr>
        <p:spPr>
          <a:xfrm>
            <a:off x="4235854" y="2259798"/>
            <a:ext cx="586539" cy="439904"/>
          </a:xfrm>
          <a:custGeom>
            <a:avLst/>
            <a:gdLst/>
            <a:ahLst/>
            <a:cxnLst/>
            <a:rect l="0" t="0" r="0" b="0"/>
            <a:pathLst>
              <a:path w="586539" h="586539">
                <a:moveTo>
                  <a:pt x="393633" y="52136"/>
                </a:moveTo>
                <a:cubicBezTo>
                  <a:pt x="393633" y="23342"/>
                  <a:pt x="436815" y="0"/>
                  <a:pt x="490086" y="0"/>
                </a:cubicBezTo>
                <a:cubicBezTo>
                  <a:pt x="543354" y="0"/>
                  <a:pt x="586539" y="23342"/>
                  <a:pt x="586539" y="52136"/>
                </a:cubicBezTo>
                <a:cubicBezTo>
                  <a:pt x="586539" y="80931"/>
                  <a:pt x="543354" y="104273"/>
                  <a:pt x="490086" y="104273"/>
                </a:cubicBezTo>
                <a:cubicBezTo>
                  <a:pt x="436815" y="104273"/>
                  <a:pt x="393633" y="80931"/>
                  <a:pt x="393633" y="52136"/>
                </a:cubicBezTo>
                <a:close/>
                <a:moveTo>
                  <a:pt x="586539" y="57348"/>
                </a:moveTo>
                <a:lnTo>
                  <a:pt x="586539" y="205938"/>
                </a:lnTo>
                <a:cubicBezTo>
                  <a:pt x="586539" y="234613"/>
                  <a:pt x="544829" y="258074"/>
                  <a:pt x="490086" y="258074"/>
                </a:cubicBezTo>
                <a:cubicBezTo>
                  <a:pt x="435342" y="258074"/>
                  <a:pt x="393633" y="234613"/>
                  <a:pt x="393633" y="205938"/>
                </a:cubicBezTo>
                <a:lnTo>
                  <a:pt x="393633" y="57348"/>
                </a:lnTo>
                <a:moveTo>
                  <a:pt x="393633" y="130342"/>
                </a:moveTo>
                <a:cubicBezTo>
                  <a:pt x="393633" y="159017"/>
                  <a:pt x="435342" y="182478"/>
                  <a:pt x="490086" y="182478"/>
                </a:cubicBezTo>
                <a:cubicBezTo>
                  <a:pt x="544829" y="182478"/>
                  <a:pt x="586539" y="159017"/>
                  <a:pt x="586539" y="130342"/>
                </a:cubicBezTo>
                <a:moveTo>
                  <a:pt x="88478" y="482132"/>
                </a:moveTo>
                <a:lnTo>
                  <a:pt x="0" y="482132"/>
                </a:lnTo>
                <a:lnTo>
                  <a:pt x="0" y="157711"/>
                </a:lnTo>
                <a:lnTo>
                  <a:pt x="88478" y="157711"/>
                </a:lnTo>
                <a:close/>
                <a:moveTo>
                  <a:pt x="265436" y="482132"/>
                </a:moveTo>
                <a:lnTo>
                  <a:pt x="176957" y="482132"/>
                </a:lnTo>
                <a:lnTo>
                  <a:pt x="176957" y="275683"/>
                </a:lnTo>
                <a:lnTo>
                  <a:pt x="265436" y="275683"/>
                </a:lnTo>
                <a:close/>
                <a:moveTo>
                  <a:pt x="442391" y="482132"/>
                </a:moveTo>
                <a:lnTo>
                  <a:pt x="353915" y="482132"/>
                </a:lnTo>
                <a:lnTo>
                  <a:pt x="353915" y="378907"/>
                </a:lnTo>
                <a:lnTo>
                  <a:pt x="442391" y="378907"/>
                </a:lnTo>
                <a:close/>
                <a:moveTo>
                  <a:pt x="0" y="586539"/>
                </a:moveTo>
                <a:cubicBezTo>
                  <a:pt x="38929" y="586539"/>
                  <a:pt x="77859" y="586539"/>
                  <a:pt x="116788" y="547436"/>
                </a:cubicBezTo>
                <a:cubicBezTo>
                  <a:pt x="155718" y="586539"/>
                  <a:pt x="194647" y="586539"/>
                  <a:pt x="205029" y="586539"/>
                </a:cubicBezTo>
                <a:cubicBezTo>
                  <a:pt x="215410" y="586539"/>
                  <a:pt x="254339" y="586539"/>
                  <a:pt x="293269" y="547436"/>
                </a:cubicBezTo>
                <a:cubicBezTo>
                  <a:pt x="332200" y="586539"/>
                  <a:pt x="371128" y="586539"/>
                  <a:pt x="381511" y="586539"/>
                </a:cubicBezTo>
                <a:cubicBezTo>
                  <a:pt x="391891" y="586539"/>
                  <a:pt x="430819" y="586539"/>
                  <a:pt x="469750" y="547436"/>
                </a:cubicBezTo>
                <a:cubicBezTo>
                  <a:pt x="508680" y="586539"/>
                  <a:pt x="547608" y="586539"/>
                  <a:pt x="586539" y="586539"/>
                </a:cubicBezTo>
              </a:path>
            </a:pathLst>
          </a:custGeom>
          <a:noFill/>
          <a:ln w="13033">
            <a:solidFill>
              <a:srgbClr val="484848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sz="1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Rounded Rectangle 30"/>
          <p:cNvSpPr/>
          <p:nvPr/>
        </p:nvSpPr>
        <p:spPr>
          <a:xfrm>
            <a:off x="3451628" y="2571302"/>
            <a:ext cx="382336" cy="286140"/>
          </a:xfrm>
          <a:custGeom>
            <a:avLst/>
            <a:gdLst/>
            <a:ahLst/>
            <a:cxnLst/>
            <a:rect l="0" t="0" r="0" b="0"/>
            <a:pathLst>
              <a:path w="382336" h="381520">
                <a:moveTo>
                  <a:pt x="143550" y="286891"/>
                </a:moveTo>
                <a:lnTo>
                  <a:pt x="34757" y="286891"/>
                </a:lnTo>
                <a:cubicBezTo>
                  <a:pt x="15561" y="286891"/>
                  <a:pt x="0" y="271330"/>
                  <a:pt x="0" y="252133"/>
                </a:cubicBezTo>
                <a:lnTo>
                  <a:pt x="0" y="34757"/>
                </a:lnTo>
                <a:cubicBezTo>
                  <a:pt x="0" y="15561"/>
                  <a:pt x="15561" y="0"/>
                  <a:pt x="34757" y="0"/>
                </a:cubicBezTo>
                <a:lnTo>
                  <a:pt x="295598" y="0"/>
                </a:lnTo>
                <a:cubicBezTo>
                  <a:pt x="314794" y="0"/>
                  <a:pt x="330356" y="15561"/>
                  <a:pt x="330356" y="34757"/>
                </a:cubicBezTo>
                <a:lnTo>
                  <a:pt x="330356" y="153091"/>
                </a:lnTo>
                <a:moveTo>
                  <a:pt x="330373" y="67882"/>
                </a:moveTo>
                <a:lnTo>
                  <a:pt x="0" y="67882"/>
                </a:lnTo>
                <a:moveTo>
                  <a:pt x="145427" y="212196"/>
                </a:moveTo>
                <a:lnTo>
                  <a:pt x="0" y="212196"/>
                </a:lnTo>
                <a:moveTo>
                  <a:pt x="191359" y="140161"/>
                </a:moveTo>
                <a:lnTo>
                  <a:pt x="0" y="140161"/>
                </a:lnTo>
                <a:moveTo>
                  <a:pt x="134947" y="286891"/>
                </a:moveTo>
                <a:lnTo>
                  <a:pt x="134947" y="67882"/>
                </a:lnTo>
                <a:moveTo>
                  <a:pt x="231678" y="67882"/>
                </a:moveTo>
                <a:lnTo>
                  <a:pt x="231678" y="140161"/>
                </a:lnTo>
                <a:moveTo>
                  <a:pt x="177838" y="256252"/>
                </a:moveTo>
                <a:cubicBezTo>
                  <a:pt x="176888" y="208787"/>
                  <a:pt x="214575" y="169529"/>
                  <a:pt x="262039" y="168541"/>
                </a:cubicBezTo>
                <a:cubicBezTo>
                  <a:pt x="309503" y="169529"/>
                  <a:pt x="347191" y="208787"/>
                  <a:pt x="346240" y="256252"/>
                </a:cubicBezTo>
                <a:cubicBezTo>
                  <a:pt x="347191" y="303717"/>
                  <a:pt x="309503" y="342975"/>
                  <a:pt x="262039" y="343964"/>
                </a:cubicBezTo>
                <a:cubicBezTo>
                  <a:pt x="214575" y="342975"/>
                  <a:pt x="176888" y="303717"/>
                  <a:pt x="177838" y="256252"/>
                </a:cubicBezTo>
                <a:close/>
                <a:moveTo>
                  <a:pt x="382336" y="381520"/>
                </a:moveTo>
                <a:lnTo>
                  <a:pt x="321510" y="318243"/>
                </a:lnTo>
              </a:path>
            </a:pathLst>
          </a:custGeom>
          <a:noFill/>
          <a:ln w="13033">
            <a:solidFill>
              <a:srgbClr val="E0CB15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sz="1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Rounded Rectangle 31"/>
          <p:cNvSpPr/>
          <p:nvPr/>
        </p:nvSpPr>
        <p:spPr>
          <a:xfrm>
            <a:off x="5206902" y="2557955"/>
            <a:ext cx="404060" cy="297831"/>
          </a:xfrm>
          <a:custGeom>
            <a:avLst/>
            <a:gdLst/>
            <a:ahLst/>
            <a:cxnLst/>
            <a:rect l="0" t="0" r="0" b="0"/>
            <a:pathLst>
              <a:path w="404060" h="397108">
                <a:moveTo>
                  <a:pt x="369302" y="178134"/>
                </a:moveTo>
                <a:lnTo>
                  <a:pt x="369302" y="82550"/>
                </a:lnTo>
                <a:moveTo>
                  <a:pt x="334544" y="47792"/>
                </a:moveTo>
                <a:cubicBezTo>
                  <a:pt x="334544" y="28595"/>
                  <a:pt x="350105" y="13034"/>
                  <a:pt x="369302" y="13034"/>
                </a:cubicBezTo>
                <a:cubicBezTo>
                  <a:pt x="388499" y="13034"/>
                  <a:pt x="404060" y="28595"/>
                  <a:pt x="404060" y="47792"/>
                </a:cubicBezTo>
                <a:cubicBezTo>
                  <a:pt x="404060" y="66988"/>
                  <a:pt x="388499" y="82550"/>
                  <a:pt x="369302" y="82550"/>
                </a:cubicBezTo>
                <a:cubicBezTo>
                  <a:pt x="350105" y="82550"/>
                  <a:pt x="334544" y="66988"/>
                  <a:pt x="334544" y="47792"/>
                </a:cubicBezTo>
                <a:close/>
                <a:moveTo>
                  <a:pt x="13034" y="365826"/>
                </a:moveTo>
                <a:cubicBezTo>
                  <a:pt x="13034" y="258077"/>
                  <a:pt x="100316" y="171182"/>
                  <a:pt x="208547" y="171182"/>
                </a:cubicBezTo>
                <a:cubicBezTo>
                  <a:pt x="316778" y="171182"/>
                  <a:pt x="404060" y="258077"/>
                  <a:pt x="404060" y="365826"/>
                </a:cubicBezTo>
                <a:moveTo>
                  <a:pt x="182478" y="371040"/>
                </a:moveTo>
                <a:cubicBezTo>
                  <a:pt x="182478" y="356642"/>
                  <a:pt x="194150" y="344972"/>
                  <a:pt x="208547" y="344972"/>
                </a:cubicBezTo>
                <a:cubicBezTo>
                  <a:pt x="222944" y="344972"/>
                  <a:pt x="234615" y="356642"/>
                  <a:pt x="234615" y="371040"/>
                </a:cubicBezTo>
                <a:cubicBezTo>
                  <a:pt x="234615" y="385437"/>
                  <a:pt x="222944" y="397108"/>
                  <a:pt x="208547" y="397108"/>
                </a:cubicBezTo>
                <a:cubicBezTo>
                  <a:pt x="194150" y="397108"/>
                  <a:pt x="182478" y="385437"/>
                  <a:pt x="182478" y="371040"/>
                </a:cubicBezTo>
                <a:close/>
                <a:moveTo>
                  <a:pt x="0" y="0"/>
                </a:moveTo>
                <a:moveTo>
                  <a:pt x="159017" y="235484"/>
                </a:moveTo>
                <a:lnTo>
                  <a:pt x="198988" y="346710"/>
                </a:lnTo>
                <a:moveTo>
                  <a:pt x="0" y="0"/>
                </a:moveTo>
                <a:moveTo>
                  <a:pt x="258077" y="235484"/>
                </a:moveTo>
                <a:lnTo>
                  <a:pt x="249387" y="259815"/>
                </a:lnTo>
                <a:moveTo>
                  <a:pt x="0" y="0"/>
                </a:moveTo>
                <a:moveTo>
                  <a:pt x="307607" y="315427"/>
                </a:moveTo>
                <a:lnTo>
                  <a:pt x="333675" y="299786"/>
                </a:lnTo>
                <a:moveTo>
                  <a:pt x="0" y="0"/>
                </a:moveTo>
                <a:moveTo>
                  <a:pt x="109487" y="315427"/>
                </a:moveTo>
                <a:lnTo>
                  <a:pt x="83418" y="299786"/>
                </a:lnTo>
                <a:moveTo>
                  <a:pt x="0" y="0"/>
                </a:moveTo>
                <a:moveTo>
                  <a:pt x="351054" y="395371"/>
                </a:moveTo>
                <a:lnTo>
                  <a:pt x="324986" y="391895"/>
                </a:lnTo>
                <a:moveTo>
                  <a:pt x="0" y="0"/>
                </a:moveTo>
                <a:moveTo>
                  <a:pt x="66039" y="395371"/>
                </a:moveTo>
                <a:lnTo>
                  <a:pt x="92108" y="391895"/>
                </a:lnTo>
              </a:path>
            </a:pathLst>
          </a:custGeom>
          <a:noFill/>
          <a:ln w="13033">
            <a:solidFill>
              <a:srgbClr val="3CC583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sz="1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5" name="Rounded Rectangle 32"/>
          <p:cNvSpPr/>
          <p:nvPr/>
        </p:nvSpPr>
        <p:spPr>
          <a:xfrm>
            <a:off x="4333610" y="3048041"/>
            <a:ext cx="389486" cy="297180"/>
          </a:xfrm>
          <a:custGeom>
            <a:avLst/>
            <a:gdLst/>
            <a:ahLst/>
            <a:cxnLst/>
            <a:rect l="0" t="0" r="0" b="0"/>
            <a:pathLst>
              <a:path w="389486" h="396240">
                <a:moveTo>
                  <a:pt x="69515" y="172053"/>
                </a:moveTo>
                <a:cubicBezTo>
                  <a:pt x="107908" y="172053"/>
                  <a:pt x="139031" y="159604"/>
                  <a:pt x="139031" y="144247"/>
                </a:cubicBezTo>
                <a:cubicBezTo>
                  <a:pt x="139031" y="128890"/>
                  <a:pt x="107908" y="116441"/>
                  <a:pt x="69515" y="116441"/>
                </a:cubicBezTo>
                <a:cubicBezTo>
                  <a:pt x="31123" y="116441"/>
                  <a:pt x="0" y="128890"/>
                  <a:pt x="0" y="144247"/>
                </a:cubicBezTo>
                <a:cubicBezTo>
                  <a:pt x="0" y="159604"/>
                  <a:pt x="31123" y="172053"/>
                  <a:pt x="69515" y="172053"/>
                </a:cubicBezTo>
                <a:close/>
                <a:moveTo>
                  <a:pt x="139031" y="144245"/>
                </a:moveTo>
                <a:lnTo>
                  <a:pt x="139031" y="255471"/>
                </a:lnTo>
                <a:cubicBezTo>
                  <a:pt x="139031" y="271112"/>
                  <a:pt x="107749" y="283277"/>
                  <a:pt x="69515" y="283277"/>
                </a:cubicBezTo>
                <a:cubicBezTo>
                  <a:pt x="31282" y="283277"/>
                  <a:pt x="0" y="271112"/>
                  <a:pt x="0" y="255471"/>
                </a:cubicBezTo>
                <a:lnTo>
                  <a:pt x="0" y="144245"/>
                </a:lnTo>
                <a:moveTo>
                  <a:pt x="300506" y="24098"/>
                </a:moveTo>
                <a:cubicBezTo>
                  <a:pt x="300506" y="10789"/>
                  <a:pt x="320426" y="0"/>
                  <a:pt x="344996" y="0"/>
                </a:cubicBezTo>
                <a:cubicBezTo>
                  <a:pt x="369568" y="0"/>
                  <a:pt x="389486" y="10789"/>
                  <a:pt x="389486" y="24098"/>
                </a:cubicBezTo>
                <a:cubicBezTo>
                  <a:pt x="389486" y="37408"/>
                  <a:pt x="369568" y="48197"/>
                  <a:pt x="344996" y="48197"/>
                </a:cubicBezTo>
                <a:cubicBezTo>
                  <a:pt x="320426" y="48197"/>
                  <a:pt x="300506" y="37408"/>
                  <a:pt x="300506" y="24098"/>
                </a:cubicBezTo>
                <a:close/>
                <a:moveTo>
                  <a:pt x="389486" y="24099"/>
                </a:moveTo>
                <a:lnTo>
                  <a:pt x="389486" y="87127"/>
                </a:lnTo>
                <a:cubicBezTo>
                  <a:pt x="389486" y="100103"/>
                  <a:pt x="369095" y="111226"/>
                  <a:pt x="344996" y="111226"/>
                </a:cubicBezTo>
                <a:cubicBezTo>
                  <a:pt x="320898" y="111226"/>
                  <a:pt x="300506" y="100103"/>
                  <a:pt x="300506" y="87127"/>
                </a:cubicBezTo>
                <a:lnTo>
                  <a:pt x="300506" y="24099"/>
                </a:lnTo>
                <a:moveTo>
                  <a:pt x="300506" y="168461"/>
                </a:moveTo>
                <a:cubicBezTo>
                  <a:pt x="300506" y="155152"/>
                  <a:pt x="320426" y="144362"/>
                  <a:pt x="344996" y="144362"/>
                </a:cubicBezTo>
                <a:cubicBezTo>
                  <a:pt x="369568" y="144362"/>
                  <a:pt x="389486" y="155152"/>
                  <a:pt x="389486" y="168461"/>
                </a:cubicBezTo>
                <a:cubicBezTo>
                  <a:pt x="389486" y="181770"/>
                  <a:pt x="369568" y="192560"/>
                  <a:pt x="344996" y="192560"/>
                </a:cubicBezTo>
                <a:cubicBezTo>
                  <a:pt x="320426" y="192560"/>
                  <a:pt x="300506" y="181770"/>
                  <a:pt x="300506" y="168461"/>
                </a:cubicBezTo>
                <a:close/>
                <a:moveTo>
                  <a:pt x="389486" y="168463"/>
                </a:moveTo>
                <a:lnTo>
                  <a:pt x="389486" y="231489"/>
                </a:lnTo>
                <a:cubicBezTo>
                  <a:pt x="389486" y="244466"/>
                  <a:pt x="369095" y="255589"/>
                  <a:pt x="344996" y="255589"/>
                </a:cubicBezTo>
                <a:cubicBezTo>
                  <a:pt x="320898" y="255589"/>
                  <a:pt x="300506" y="244466"/>
                  <a:pt x="300506" y="231489"/>
                </a:cubicBezTo>
                <a:lnTo>
                  <a:pt x="300506" y="168463"/>
                </a:lnTo>
                <a:moveTo>
                  <a:pt x="300506" y="309112"/>
                </a:moveTo>
                <a:cubicBezTo>
                  <a:pt x="300506" y="295804"/>
                  <a:pt x="320426" y="285015"/>
                  <a:pt x="344996" y="285015"/>
                </a:cubicBezTo>
                <a:cubicBezTo>
                  <a:pt x="369568" y="285015"/>
                  <a:pt x="389486" y="295804"/>
                  <a:pt x="389486" y="309112"/>
                </a:cubicBezTo>
                <a:cubicBezTo>
                  <a:pt x="389486" y="322423"/>
                  <a:pt x="369568" y="333212"/>
                  <a:pt x="344996" y="333212"/>
                </a:cubicBezTo>
                <a:cubicBezTo>
                  <a:pt x="320426" y="333212"/>
                  <a:pt x="300506" y="322423"/>
                  <a:pt x="300506" y="309112"/>
                </a:cubicBezTo>
                <a:close/>
                <a:moveTo>
                  <a:pt x="389486" y="309114"/>
                </a:moveTo>
                <a:lnTo>
                  <a:pt x="389486" y="372142"/>
                </a:lnTo>
                <a:cubicBezTo>
                  <a:pt x="389486" y="385117"/>
                  <a:pt x="369095" y="396240"/>
                  <a:pt x="344996" y="396240"/>
                </a:cubicBezTo>
                <a:cubicBezTo>
                  <a:pt x="320898" y="396240"/>
                  <a:pt x="300506" y="385117"/>
                  <a:pt x="300506" y="372142"/>
                </a:cubicBezTo>
                <a:lnTo>
                  <a:pt x="300506" y="309114"/>
                </a:lnTo>
                <a:moveTo>
                  <a:pt x="258873" y="342365"/>
                </a:moveTo>
                <a:lnTo>
                  <a:pt x="224115" y="342365"/>
                </a:lnTo>
                <a:lnTo>
                  <a:pt x="224115" y="53875"/>
                </a:lnTo>
                <a:lnTo>
                  <a:pt x="258873" y="53875"/>
                </a:lnTo>
                <a:moveTo>
                  <a:pt x="258873" y="198120"/>
                </a:moveTo>
                <a:lnTo>
                  <a:pt x="180668" y="198120"/>
                </a:lnTo>
                <a:moveTo>
                  <a:pt x="0" y="200398"/>
                </a:moveTo>
                <a:cubicBezTo>
                  <a:pt x="0" y="215098"/>
                  <a:pt x="30060" y="227122"/>
                  <a:pt x="69516" y="227122"/>
                </a:cubicBezTo>
                <a:cubicBezTo>
                  <a:pt x="108971" y="227122"/>
                  <a:pt x="139032" y="215098"/>
                  <a:pt x="139032" y="200398"/>
                </a:cubicBezTo>
              </a:path>
            </a:pathLst>
          </a:custGeom>
          <a:noFill/>
          <a:ln w="13033">
            <a:solidFill>
              <a:srgbClr val="92BD39"/>
            </a:solidFill>
          </a:ln>
        </p:spPr>
        <p:txBody>
          <a:bodyPr rtlCol="0" anchor="ctr"/>
          <a:lstStyle/>
          <a:p>
            <a:pPr algn="ctr">
              <a:lnSpc>
                <a:spcPct val="150000"/>
              </a:lnSpc>
            </a:pPr>
            <a:endParaRPr sz="1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6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常見應用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客戶流失預測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採購金額預測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51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預測採購金額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為掌握企業規模與客戶購買力之間的關係，公司整理了歷史交易資料，希望透過迴歸分析評估企業規模對訂單金額的影響，作為客戶評估與策略制定的依據。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870" y="3012425"/>
            <a:ext cx="4841741" cy="144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66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06B5BA6-3A13-3071-D151-5CA27A465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2097BDF-DC2E-7615-6802-685BAC72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預測採購金額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D5BC4C6-1D81-F606-D24A-0DC2CACD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，並使其產生線性迴歸散佈圖之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*檔案為 ”迴歸分析一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xlsx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2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1589C2-5D1F-F22D-C662-AE70B4D0C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03F154A-0BE4-14C4-DCF8-974220C4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預測採購金額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012BFE2-8403-39A3-46F1-56693261E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32635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提示詞：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為掌握企業規模與客戶購買力之間的關係，公司整理了歷史交易資料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請用回歸線散佈圖來評估企業規模對訂單金額的影響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並直接產生完整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圖表中文字型已放在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/content/drive/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MyDrive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課程檔案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/NotoSansCJKtc-Regular.otf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，程式碼中請用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fontproperties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明確指定標題與軸標籤的中文字型。請直接回傳完整程式碼，不要再確認字型路徑或環境。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8E6FF751-354B-F379-C9A5-C30B9419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90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65C0425-3B86-4D1F-6296-4A530C11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980B3DB-C4C5-2510-D9BA-8ABC67166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預測採購金額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A843422-978A-2B35-C7A8-9E2D6CB73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32635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07254825-086E-C6B6-7C38-4F6D70FEF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1B778034-3E9F-0661-6191-51F71E45F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84" y="1468486"/>
            <a:ext cx="5754997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1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E2FA7C3-E6A3-4E7B-A860-4E6D66F69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CAE968C-5E09-CD0A-53C0-7B5F3063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0E5A1BA-CB5E-BFAF-B08E-106D7781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37530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一家產品銷售公司每月投入不同金額在三種廣告渠道：電視、廣播與社群媒體，並紀錄當月的總銷售額。公司希望透過迴歸分析找出哪種廣告對銷售最有效，幫助未來更有效配置行銷預算。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，並使其產生線性回歸分佈圖之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*檔案為 ”迴歸分析二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xlsx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02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F65AC4-A31E-77AA-81EB-3F020FBC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16F1023-68D1-C497-32FB-5D766F80D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64B7C5F-B867-DAAC-0D8C-54496D67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37530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BCB466BC-4F20-E7FB-FEC8-6891B341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709A2989-F195-312D-9C87-6A6E8E6B0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4669"/>
            <a:ext cx="8185150" cy="22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592F859-4144-F316-C37C-07C008F17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8A62A33-A015-B4ED-529F-DD54BF02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612" y="2143125"/>
            <a:ext cx="6984776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文字探勘與文字雲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59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EDB44AF-2B8B-A04A-7CE9-76EE8982E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58FB4E1-5D59-0247-5ED0-3BC55E88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005576"/>
            <a:ext cx="8229600" cy="756084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Agenda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7A34A9E-BAB0-CC90-65F8-C635EDFDB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815666"/>
            <a:ext cx="8229600" cy="2592288"/>
          </a:xfrm>
        </p:spPr>
        <p:txBody>
          <a:bodyPr>
            <a:noAutofit/>
          </a:bodyPr>
          <a:lstStyle/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斷詞、詞頻與詞雲簡介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常見應用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38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8384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斷詞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775756"/>
          </a:xfrm>
        </p:spPr>
        <p:txBody>
          <a:bodyPr vert="horz" lIns="91440" tIns="45720" rIns="91440" bIns="45720" rtlCol="0">
            <a:normAutofit/>
          </a:bodyPr>
          <a:lstStyle/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文字處理的第一步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將一句話切割成一個個「詞」或「字」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中文沒有空格，需靠斷詞工具判斷詞邊界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例：我喜歡吃蛋糕 → 我／喜歡／吃／蛋糕</a:t>
            </a:r>
          </a:p>
          <a:p>
            <a:pPr marL="638175">
              <a:lnSpc>
                <a:spcPct val="150000"/>
              </a:lnSpc>
            </a:pPr>
            <a:endParaRPr lang="zh-TW" altLang="en-US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78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7352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如何分類與分群？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171" y="1223849"/>
            <a:ext cx="8229600" cy="31029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分類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幫每筆資料貼上正確的「標籤」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例子：根據身高體重預測性別、影像判斷產品是否有瑕疵</a:t>
            </a:r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25110"/>
              </p:ext>
            </p:extLst>
          </p:nvPr>
        </p:nvGraphicFramePr>
        <p:xfrm>
          <a:off x="706451" y="2683894"/>
          <a:ext cx="6556992" cy="195712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22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48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22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576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174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資料編號</a:t>
                      </a:r>
                      <a:endParaRPr lang="zh-TW" sz="1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高度（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cm</a:t>
                      </a:r>
                      <a:r>
                        <a:rPr lang="zh-TW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）</a:t>
                      </a:r>
                      <a:endParaRPr lang="zh-TW" sz="1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體重（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kg</a:t>
                      </a:r>
                      <a:r>
                        <a:rPr lang="zh-TW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）</a:t>
                      </a:r>
                      <a:endParaRPr lang="zh-TW" sz="1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性別</a:t>
                      </a:r>
                      <a:r>
                        <a:rPr lang="zh-TW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（標籤）</a:t>
                      </a:r>
                      <a:endParaRPr lang="zh-TW" sz="1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74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180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男性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165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55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女性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74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175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男性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74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160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女性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74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170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男性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74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158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48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女性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74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182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75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男性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74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162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女性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333679" y="2859081"/>
            <a:ext cx="162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資料中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｢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｣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對應好的分類標籤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詞頻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計算每個詞在文本中出現的次數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了解哪些詞最常出現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幫助找出內容的重點與主題</a:t>
            </a:r>
          </a:p>
          <a:p>
            <a:pPr marL="638175">
              <a:lnSpc>
                <a:spcPct val="150000"/>
              </a:lnSpc>
            </a:pPr>
            <a:endParaRPr lang="zh-TW" altLang="en-US" sz="20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42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954" y="458785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詞雲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將詞頻用視覺方式呈現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詞出現越多，字體越大</a:t>
            </a:r>
          </a:p>
          <a:p>
            <a:pPr marL="638175">
              <a:lnSpc>
                <a:spcPct val="150000"/>
              </a:lnSpc>
            </a:pPr>
            <a:r>
              <a:rPr lang="zh-TW" altLang="en-US" sz="20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一眼看出主要關鍵字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1734E880-47A9-A5CB-DC46-FC20F9368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8" t="2939" r="15393"/>
          <a:stretch>
            <a:fillRect/>
          </a:stretch>
        </p:blipFill>
        <p:spPr>
          <a:xfrm>
            <a:off x="4222749" y="1197607"/>
            <a:ext cx="4348885" cy="29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4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客戶意見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為掌握市場對功能性纖維產品的需求，本公司彙整客戶意見回饋，希望透過文字探勘與文字雲技術，分析常見關鍵字與關注重點，作為後續產品開發與行銷策略的依據。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42" y="2895685"/>
            <a:ext cx="6917137" cy="154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9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06B5BA6-3A13-3071-D151-5CA27A465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2097BDF-DC2E-7615-6802-685BAC72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客戶意見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D5BC4C6-1D81-F606-D24A-0DC2CACD2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35280" cy="33944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，並使其產生文字探勘及文字雲之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*檔案為 ”文字探勘一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.txt“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20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06B5BA6-3A13-3071-D151-5CA27A465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2097BDF-DC2E-7615-6802-685BAC72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客戶意見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D5BC4C6-1D81-F606-D24A-0DC2CACD2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35280" cy="33944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提示詞：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為掌握市場對功能性纖維產品的需求，本公司彙整客戶意見回饋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請將回饋內容進行中文斷詞，生成詞雲，突出高頻詞，分析常見關鍵字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並直接產生完整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 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圖表中文字型已放在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/content/drive/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MyDrive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課程檔案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/NotoSansCJKtc-Regular.otf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，程式碼中請用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fontproperties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明確指定標題與軸標籤的中文字型。請直接回傳完整程式碼，不要再確認字型路徑或環境。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67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CE145C9-380A-A16D-31DD-B5A0026ED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8FA80A1-EE57-97D5-48F0-BF003E054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客戶意見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871089E-EBFF-1DCE-1006-6B75B32E0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35280" cy="33944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="" xmlns:a16="http://schemas.microsoft.com/office/drawing/2014/main" id="{666020A1-3A49-2B01-59BD-1483C746D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46"/>
          <a:stretch/>
        </p:blipFill>
        <p:spPr bwMode="auto">
          <a:xfrm>
            <a:off x="585670" y="2314785"/>
            <a:ext cx="1609725" cy="130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="" xmlns:a16="http://schemas.microsoft.com/office/drawing/2014/main" id="{DF1DBFC2-2458-4F6C-9F0E-9E7004C62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54"/>
          <a:stretch/>
        </p:blipFill>
        <p:spPr bwMode="auto">
          <a:xfrm>
            <a:off x="2323865" y="2314785"/>
            <a:ext cx="1609725" cy="137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2295DE1B-E392-3519-A59D-534B337B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FC382FAD-FA52-FAF9-DCB0-1FE9AC22E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57" y="2235200"/>
            <a:ext cx="5181543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190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E2FA7C3-E6A3-4E7B-A860-4E6D66F69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CAE968C-5E09-CD0A-53C0-7B5F3063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0E5A1BA-CB5E-BFAF-B08E-106D7781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435280" cy="335280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了解各部門與外部廠商之間的實際合作情形，企業由人資部門主導進行匿名調查，彙整業務、採購、客服、工程等單位所提及的合作對象。透過統計文字回饋中出現的廠商名稱，協助掌握目前合作頻率最高的廠商，作為後續資源配置、供應商管理與合作優化的參考依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，並使其產生文字探勘及文字雲之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*檔案為 ”文字探勘二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.txt“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9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6424846-8EDA-7742-2AEA-8C53310D7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31B3C2F-D6EA-8113-7135-09500B0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65059E4-F54F-5CD9-2D3E-14510B1DB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435280" cy="3352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C277C138-D776-5B6A-35AF-C208019C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CE58373-DC17-E15E-7E54-4D3BB81A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61" y="1884234"/>
            <a:ext cx="4306078" cy="22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D0D1231-CF70-947F-FF88-2BBF9E119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AA1469F-8DAE-285D-70C0-052A49E2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612" y="2143125"/>
            <a:ext cx="6984776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特徵值與目標變數的相關性分析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4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FBEA3E9-1753-FDB5-E40E-BC8777289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0FBCC19-2FA3-D74D-5148-FFD96147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005576"/>
            <a:ext cx="8229600" cy="756084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Agenda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B800785-7B3D-ECCF-098D-57E15DF3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815666"/>
            <a:ext cx="8229600" cy="2592288"/>
          </a:xfrm>
        </p:spPr>
        <p:txBody>
          <a:bodyPr>
            <a:noAutofit/>
          </a:bodyPr>
          <a:lstStyle/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相關性分析簡介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分析方法與工具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86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7352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如何分類與分群？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5322" y="1297819"/>
            <a:ext cx="8229600" cy="31029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分群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自動將資料依相似性分組，不事先給標籤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例子：根據身高體重自動分兩群、購物行為找出相似客群</a:t>
            </a:r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31599"/>
              </p:ext>
            </p:extLst>
          </p:nvPr>
        </p:nvGraphicFramePr>
        <p:xfrm>
          <a:off x="732330" y="2790868"/>
          <a:ext cx="5426931" cy="185014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567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198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503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2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資料編號</a:t>
                      </a:r>
                      <a:endParaRPr lang="zh-TW" sz="1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高度（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cm</a:t>
                      </a:r>
                      <a:r>
                        <a:rPr lang="zh-TW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）</a:t>
                      </a:r>
                      <a:endParaRPr lang="zh-TW" sz="1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體重（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kg</a:t>
                      </a:r>
                      <a:r>
                        <a:rPr lang="zh-TW" sz="12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）</a:t>
                      </a:r>
                      <a:endParaRPr lang="zh-TW" sz="1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2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180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2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165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55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175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1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160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2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170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2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158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48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2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182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75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2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162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205045" y="2982050"/>
            <a:ext cx="2335896" cy="336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資料中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｢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｣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對應好的分類標籤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6583761" y="3866249"/>
            <a:ext cx="1368152" cy="648072"/>
            <a:chOff x="5724128" y="3645024"/>
            <a:chExt cx="1368152" cy="864096"/>
          </a:xfrm>
          <a:solidFill>
            <a:srgbClr val="FFEAD7"/>
          </a:solidFill>
        </p:grpSpPr>
        <p:sp>
          <p:nvSpPr>
            <p:cNvPr id="6" name="圓角矩形圖說文字 5"/>
            <p:cNvSpPr/>
            <p:nvPr/>
          </p:nvSpPr>
          <p:spPr>
            <a:xfrm>
              <a:off x="5724128" y="3645024"/>
              <a:ext cx="1368152" cy="864096"/>
            </a:xfrm>
            <a:prstGeom prst="wedgeRoundRectCallout">
              <a:avLst>
                <a:gd name="adj1" fmla="val -76663"/>
                <a:gd name="adj2" fmla="val -36664"/>
                <a:gd name="adj3" fmla="val 16667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969622" y="3892407"/>
              <a:ext cx="723275" cy="41036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男</a:t>
              </a:r>
              <a:r>
                <a:rPr lang="en-US" altLang="zh-TW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?</a:t>
              </a:r>
              <a:r>
                <a:rPr lang="zh-TW" alt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女</a:t>
              </a:r>
              <a:r>
                <a:rPr lang="en-US" altLang="zh-TW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?</a:t>
              </a:r>
              <a:endParaRPr lang="zh-TW" altLang="en-US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6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19522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相關性分析簡介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83619"/>
            <a:ext cx="8229600" cy="33944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目的：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了解變數間關聯性，協助特徵選擇與資料理解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常見應用：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50000"/>
              </a:lnSpc>
            </a:pP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初步探索資料結構</a:t>
            </a:r>
            <a:endParaRPr lang="en-US" altLang="zh-TW" sz="16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50000"/>
              </a:lnSpc>
            </a:pP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過濾無意義或冗餘的變數</a:t>
            </a:r>
            <a:endParaRPr lang="en-US" altLang="zh-TW" sz="16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50000"/>
              </a:lnSpc>
            </a:pP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辨別高度線性關聯的特徵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88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65516"/>
            <a:ext cx="8229600" cy="85725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70000"/>
              </a:lnSpc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分析方法與工具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383618"/>
            <a:ext cx="8229600" cy="289508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70000"/>
              </a:lnSpc>
            </a:pP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皮爾森相關係數（</a:t>
            </a:r>
            <a:r>
              <a:rPr lang="en-US" altLang="zh-TW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Pearson</a:t>
            </a: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）：量化線性關聯程度（</a:t>
            </a:r>
            <a:r>
              <a:rPr lang="en-US" altLang="zh-TW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-1~1</a:t>
            </a: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16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70000"/>
              </a:lnSpc>
            </a:pPr>
            <a:r>
              <a:rPr lang="en-US" altLang="zh-TW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Spearman </a:t>
            </a: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等其他變異：適用非線性或排序資料</a:t>
            </a:r>
            <a:endParaRPr lang="en-US" altLang="zh-TW" sz="16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38175">
              <a:lnSpc>
                <a:spcPct val="170000"/>
              </a:lnSpc>
            </a:pPr>
            <a:r>
              <a:rPr lang="zh-TW" altLang="en-US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視覺工具：橫條圖</a:t>
            </a:r>
            <a:endParaRPr lang="en-US" altLang="zh-TW" sz="16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8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65516"/>
            <a:ext cx="8229600" cy="85725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70000"/>
              </a:lnSpc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分析方法與工具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383618"/>
            <a:ext cx="8229600" cy="249826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常用工具（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9633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zh-TW" sz="1600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pandas.corr</a:t>
            </a:r>
            <a:r>
              <a:rPr lang="en-US" altLang="zh-TW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pPr marL="466733" indent="0">
              <a:lnSpc>
                <a:spcPct val="17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 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計算每個變數與目標變數之間的相關係數（例如：與銷售的關係）</a:t>
            </a:r>
            <a:endParaRPr lang="en-US" altLang="zh-TW" sz="16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9633" indent="-342900">
              <a:lnSpc>
                <a:spcPct val="170000"/>
              </a:lnSpc>
              <a:buFont typeface="+mj-lt"/>
              <a:buAutoNum type="arabicPeriod" startAt="2"/>
            </a:pPr>
            <a:r>
              <a:rPr lang="en-US" altLang="zh-TW" sz="16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Matplotlib</a:t>
            </a:r>
          </a:p>
          <a:p>
            <a:pPr marL="466733" indent="0">
              <a:lnSpc>
                <a:spcPct val="170000"/>
              </a:lnSpc>
              <a:buNone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畫出橫條圖來視覺化相關係數的強弱</a:t>
            </a:r>
            <a:endParaRPr lang="zh-TW" altLang="en-US" sz="16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49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6551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空氣品質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為了掌握空氣品質的影響因素，資料分析團隊蒐集了各測站的即時監測數據，包含多項污染指標與氣象變數，並希望透過相關性分析，找出與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AQI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變化最相關的特徵，以做為後續預測與決策的依據。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185" y="3067727"/>
            <a:ext cx="5701522" cy="1671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6551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空氣品質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，並使其產生相關係數橫條圖之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*檔案為 ”特徵值一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xlsx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93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5A9D577-A72C-5CF8-56E4-53366916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B50B1CD-BA42-D16D-6A0C-FA383C9C1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51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空氣品質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BDF01E0-8164-D09C-E4A9-3A5AAD80B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提示詞：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為了掌握空氣品質的影響因素，資料分析團隊蒐集了各測站的即時監測數據，希望找出與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AQI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變化最相關的特徵，以做為後續預測與決策的依據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請繪製一張橫條圖，呈現各特徵與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AQI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的皮爾森相關係數絕對值，由大到小排序，並加上標籤與標題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並直接產生完整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 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圖表中文字型已放在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/content/drive/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MyDrive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課程檔案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/NotoSansCJKtc-Regular.otf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，程式碼中請用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fontproperties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明確指定標題與軸標籤的中文字型。請直接回傳完整程式碼，不要再確認字型路徑或環境。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A9238C45-6BC0-27B1-5295-D5947063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8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62DB3DA-A15C-B791-28E6-8D1A1552A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2F34AD5-2398-72B6-4CD6-6A65A613B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51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範例說明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空氣品質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B00A6C1-9B0C-AEBE-521D-0B6433CD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5C4CC6A3-5587-FB92-10AD-51E91ECD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4B928F4B-9ACE-C881-A388-B8DA9755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05" y="1474645"/>
            <a:ext cx="5280389" cy="305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5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6551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9385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情境說明：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某公司人資部門希望了解影響員工績效的主要因素，蒐集了內部員工資料，包含年資、每週工時、受訓時數、出勤率、主管評分等變數，並將「年度績效評分」作為目標欄位，希望找出與績效表現最相關的特徵值，以協助未來的人才培育與績效預測。</a:t>
            </a:r>
            <a:endParaRPr lang="en-US" altLang="zh-TW" sz="19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操作步驟：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將檔案提交給</a:t>
            </a:r>
            <a:r>
              <a:rPr lang="en-US" altLang="zh-TW" sz="19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，並使其產生相關係數橫向長條圖之</a:t>
            </a:r>
            <a:r>
              <a:rPr lang="en-US" altLang="zh-TW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將程式碼貼至</a:t>
            </a:r>
            <a:r>
              <a:rPr lang="en-US" altLang="zh-TW" sz="19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</a:t>
            </a: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*檔案為 ”特徵值二</a:t>
            </a:r>
            <a:r>
              <a:rPr lang="en-US" altLang="zh-TW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en-US" altLang="zh-TW" sz="19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xlsx</a:t>
            </a:r>
            <a:r>
              <a:rPr lang="en-US" altLang="zh-TW" sz="19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“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1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A49BE24-80D1-9094-9CCF-8B9CC08E1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567C3-0F89-FEDA-8C64-4B1D2ACC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51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練習活動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C2D0BC4-C2AF-0B78-461E-20C855C5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938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160572EC-4B9D-76BE-99A0-8E517C9C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87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="" xmlns:a16="http://schemas.microsoft.com/office/drawing/2014/main" id="{48B0648E-721E-62F4-8F1B-C4FCB45A9E39}"/>
              </a:ext>
            </a:extLst>
          </p:cNvPr>
          <p:cNvGrpSpPr/>
          <p:nvPr/>
        </p:nvGrpSpPr>
        <p:grpSpPr>
          <a:xfrm>
            <a:off x="1952635" y="1552637"/>
            <a:ext cx="5115401" cy="2988883"/>
            <a:chOff x="1952635" y="1552637"/>
            <a:chExt cx="5115401" cy="2988883"/>
          </a:xfrm>
        </p:grpSpPr>
        <p:pic>
          <p:nvPicPr>
            <p:cNvPr id="6" name="圖片 5">
              <a:extLst>
                <a:ext uri="{FF2B5EF4-FFF2-40B4-BE49-F238E27FC236}">
                  <a16:creationId xmlns="" xmlns:a16="http://schemas.microsoft.com/office/drawing/2014/main" id="{9126E84B-38ED-9149-6057-E8BAF26A2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71" r="2550"/>
            <a:stretch>
              <a:fillRect/>
            </a:stretch>
          </p:blipFill>
          <p:spPr>
            <a:xfrm>
              <a:off x="1952635" y="1552637"/>
              <a:ext cx="5115401" cy="298888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E96B18ED-5BDE-1C8B-AD31-5F8D09A2D055}"/>
                </a:ext>
              </a:extLst>
            </p:cNvPr>
            <p:cNvSpPr txBox="1"/>
            <p:nvPr/>
          </p:nvSpPr>
          <p:spPr>
            <a:xfrm>
              <a:off x="2075964" y="3047078"/>
              <a:ext cx="8070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每週工時</a:t>
              </a:r>
              <a:endParaRPr lang="zh-TW" altLang="en-US" sz="12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946D0879-2301-15B1-B409-071996EDDBA2}"/>
                </a:ext>
              </a:extLst>
            </p:cNvPr>
            <p:cNvSpPr txBox="1"/>
            <p:nvPr/>
          </p:nvSpPr>
          <p:spPr>
            <a:xfrm>
              <a:off x="2203176" y="3518354"/>
              <a:ext cx="52743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年資</a:t>
              </a:r>
              <a:endParaRPr lang="zh-TW" altLang="en-US" sz="12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1D65E15D-6B7F-1B0F-F3E8-710F2952BB5F}"/>
                </a:ext>
              </a:extLst>
            </p:cNvPr>
            <p:cNvSpPr txBox="1"/>
            <p:nvPr/>
          </p:nvSpPr>
          <p:spPr>
            <a:xfrm>
              <a:off x="2145867" y="4025224"/>
              <a:ext cx="6672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出勤率</a:t>
              </a:r>
              <a:endParaRPr lang="zh-TW" altLang="en-US" sz="12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="" xmlns:a16="http://schemas.microsoft.com/office/drawing/2014/main" id="{52F8DA26-2545-1037-B7EE-4CEEBBF47621}"/>
                </a:ext>
              </a:extLst>
            </p:cNvPr>
            <p:cNvSpPr txBox="1"/>
            <p:nvPr/>
          </p:nvSpPr>
          <p:spPr>
            <a:xfrm>
              <a:off x="2075964" y="2571750"/>
              <a:ext cx="8070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受訓時數</a:t>
              </a:r>
              <a:endParaRPr lang="zh-TW" altLang="en-US" sz="12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="" xmlns:a16="http://schemas.microsoft.com/office/drawing/2014/main" id="{9A76D83E-8C99-5447-6296-12125B17C1DE}"/>
                </a:ext>
              </a:extLst>
            </p:cNvPr>
            <p:cNvSpPr txBox="1"/>
            <p:nvPr/>
          </p:nvSpPr>
          <p:spPr>
            <a:xfrm>
              <a:off x="2075964" y="2031936"/>
              <a:ext cx="8070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主管評分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33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08D3526-C8DF-5766-4060-C41F7001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7A50D5A-1BFA-D141-AE44-0683A4DE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51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補充：迴歸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vs.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相關性分析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2F2DD8-291A-356B-2FF5-BB4F99E6F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938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DE14BD63-CBA4-FC7B-30CC-6718B3ED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88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5FE101A9-CD96-49D2-67A7-6DA31EF08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98529"/>
              </p:ext>
            </p:extLst>
          </p:nvPr>
        </p:nvGraphicFramePr>
        <p:xfrm>
          <a:off x="682164" y="1301750"/>
          <a:ext cx="7656344" cy="33077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28544">
                  <a:extLst>
                    <a:ext uri="{9D8B030D-6E8A-4147-A177-3AD203B41FA5}">
                      <a16:colId xmlns="" xmlns:a16="http://schemas.microsoft.com/office/drawing/2014/main" val="3958346255"/>
                    </a:ext>
                  </a:extLst>
                </a:gridCol>
                <a:gridCol w="2818442">
                  <a:extLst>
                    <a:ext uri="{9D8B030D-6E8A-4147-A177-3AD203B41FA5}">
                      <a16:colId xmlns="" xmlns:a16="http://schemas.microsoft.com/office/drawing/2014/main" val="2432490035"/>
                    </a:ext>
                  </a:extLst>
                </a:gridCol>
                <a:gridCol w="3709358">
                  <a:extLst>
                    <a:ext uri="{9D8B030D-6E8A-4147-A177-3AD203B41FA5}">
                      <a16:colId xmlns="" xmlns:a16="http://schemas.microsoft.com/office/drawing/2014/main" val="539368053"/>
                    </a:ext>
                  </a:extLst>
                </a:gridCol>
              </a:tblGrid>
              <a:tr h="239876"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項目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相關性分析（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Correlation）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迴歸分析（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Regression）</a:t>
                      </a:r>
                    </a:p>
                  </a:txBody>
                  <a:tcPr marL="71963" marR="71963" marT="35981" marB="35981" anchor="ctr"/>
                </a:tc>
                <a:extLst>
                  <a:ext uri="{0D108BD9-81ED-4DB2-BD59-A6C34878D82A}">
                    <a16:rowId xmlns="" xmlns:a16="http://schemas.microsoft.com/office/drawing/2014/main" val="2270203653"/>
                  </a:ext>
                </a:extLst>
              </a:tr>
              <a:tr h="407789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目的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看「兩個變數有沒有關係」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預測或解釋「一個變數會不會受另一個影響」</a:t>
                      </a:r>
                    </a:p>
                  </a:txBody>
                  <a:tcPr marL="71963" marR="71963" marT="35981" marB="35981" anchor="ctr"/>
                </a:tc>
                <a:extLst>
                  <a:ext uri="{0D108BD9-81ED-4DB2-BD59-A6C34878D82A}">
                    <a16:rowId xmlns="" xmlns:a16="http://schemas.microsoft.com/office/drawing/2014/main" val="493635273"/>
                  </a:ext>
                </a:extLst>
              </a:tr>
              <a:tr h="407789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關注焦點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關係強度與方向（正相關 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or 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負相關）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因果推論與預測（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變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的能力）</a:t>
                      </a:r>
                    </a:p>
                  </a:txBody>
                  <a:tcPr marL="71963" marR="71963" marT="35981" marB="35981" anchor="ctr"/>
                </a:tc>
                <a:extLst>
                  <a:ext uri="{0D108BD9-81ED-4DB2-BD59-A6C34878D82A}">
                    <a16:rowId xmlns="" xmlns:a16="http://schemas.microsoft.com/office/drawing/2014/main" val="3765467392"/>
                  </a:ext>
                </a:extLst>
              </a:tr>
              <a:tr h="407789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變數關係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雙方平等（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與 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 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地位對等）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一方當作自變數，另一方是應變數（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影響 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71963" marR="71963" marT="35981" marB="35981" anchor="ctr"/>
                </a:tc>
                <a:extLst>
                  <a:ext uri="{0D108BD9-81ED-4DB2-BD59-A6C34878D82A}">
                    <a16:rowId xmlns="" xmlns:a16="http://schemas.microsoft.com/office/drawing/2014/main" val="2892078066"/>
                  </a:ext>
                </a:extLst>
              </a:tr>
              <a:tr h="407789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常見用途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探索變數間的關聯（初步了解資料）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預測、建模、找出影響因素</a:t>
                      </a:r>
                    </a:p>
                  </a:txBody>
                  <a:tcPr marL="71963" marR="71963" marT="35981" marB="35981" anchor="ctr"/>
                </a:tc>
                <a:extLst>
                  <a:ext uri="{0D108BD9-81ED-4DB2-BD59-A6C34878D82A}">
                    <a16:rowId xmlns="" xmlns:a16="http://schemas.microsoft.com/office/drawing/2014/main" val="1265163962"/>
                  </a:ext>
                </a:extLst>
              </a:tr>
              <a:tr h="407789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輸出數值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-1 ~ 1 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的相關係數（例如：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 = 0.8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方程式（例如：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 = 2X + 5）</a:t>
                      </a:r>
                    </a:p>
                  </a:txBody>
                  <a:tcPr marL="71963" marR="71963" marT="35981" marB="35981" anchor="ctr"/>
                </a:tc>
                <a:extLst>
                  <a:ext uri="{0D108BD9-81ED-4DB2-BD59-A6C34878D82A}">
                    <a16:rowId xmlns="" xmlns:a16="http://schemas.microsoft.com/office/drawing/2014/main" val="585446032"/>
                  </a:ext>
                </a:extLst>
              </a:tr>
              <a:tr h="407789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適合資料類型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數值型變數（連續型）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數值型應變數，自變數可為數值或類別（視模型而定）</a:t>
                      </a:r>
                    </a:p>
                  </a:txBody>
                  <a:tcPr marL="71963" marR="71963" marT="35981" marB="35981" anchor="ctr"/>
                </a:tc>
                <a:extLst>
                  <a:ext uri="{0D108BD9-81ED-4DB2-BD59-A6C34878D82A}">
                    <a16:rowId xmlns="" xmlns:a16="http://schemas.microsoft.com/office/drawing/2014/main" val="3674245572"/>
                  </a:ext>
                </a:extLst>
              </a:tr>
              <a:tr h="575702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使用時機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想知道兩變數之間有沒有「線性關係」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初步分析前的探索</a:t>
                      </a:r>
                    </a:p>
                  </a:txBody>
                  <a:tcPr marL="71963" marR="71963" marT="35981" marB="35981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想知道某變數是否會「被預測」、「被影響」</a:t>
                      </a:r>
                      <a:endParaRPr lang="en-US" altLang="zh-TW" sz="12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建立模型做預測或解釋變異來源</a:t>
                      </a:r>
                    </a:p>
                  </a:txBody>
                  <a:tcPr marL="71963" marR="71963" marT="35981" marB="35981" anchor="ctr"/>
                </a:tc>
                <a:extLst>
                  <a:ext uri="{0D108BD9-81ED-4DB2-BD59-A6C34878D82A}">
                    <a16:rowId xmlns="" xmlns:a16="http://schemas.microsoft.com/office/drawing/2014/main" val="3479999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3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8784899"/>
              </p:ext>
            </p:extLst>
          </p:nvPr>
        </p:nvGraphicFramePr>
        <p:xfrm>
          <a:off x="472133" y="1599643"/>
          <a:ext cx="8344222" cy="23031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6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898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67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4888">
                <a:tc>
                  <a:txBody>
                    <a:bodyPr/>
                    <a:lstStyle/>
                    <a:p>
                      <a:endParaRPr lang="zh-TW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監督式學習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非監督式學習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50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定義</a:t>
                      </a:r>
                      <a:endParaRPr lang="en-US" altLang="zh-TW" sz="1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使用一組輸入資料和一組對應的配對已標記輸出資料來訓練模型。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可以訓練模型以發現未標記資料中的隱藏模式。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503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技術</a:t>
                      </a:r>
                      <a:endParaRPr lang="zh-TW" altLang="en-US" sz="1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線性迴歸、決策樹、神經網路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關聯規則學習、機率密度和降維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目標</a:t>
                      </a:r>
                      <a:endParaRPr lang="zh-TW" altLang="en-US" sz="1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已知輸入預測輸出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識別輸入資料點之間有價值的關係資訊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00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altLang="en-US" sz="1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減少預測輸出和真實標籤的誤差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尋找資料的相似性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472133" y="62753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監督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vs. 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非監督式學習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1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6551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回饋問卷</a:t>
            </a:r>
          </a:p>
        </p:txBody>
      </p:sp>
      <p:sp>
        <p:nvSpPr>
          <p:cNvPr id="5" name="文字方塊 4">
            <a:hlinkClick r:id="rId2"/>
            <a:extLst>
              <a:ext uri="{FF2B5EF4-FFF2-40B4-BE49-F238E27FC236}">
                <a16:creationId xmlns="" xmlns:a16="http://schemas.microsoft.com/office/drawing/2014/main" id="{0CD4121C-91B5-B611-2EF8-55EBB9BE96A2}"/>
              </a:ext>
            </a:extLst>
          </p:cNvPr>
          <p:cNvSpPr txBox="1"/>
          <p:nvPr/>
        </p:nvSpPr>
        <p:spPr>
          <a:xfrm>
            <a:off x="3178188" y="4261754"/>
            <a:ext cx="280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https://forms.gle/xjyKxZHFA1xunSAaA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9A049E0D-4DE5-4487-D9EB-1517477DA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3563" r="3688" b="3651"/>
          <a:stretch>
            <a:fillRect/>
          </a:stretch>
        </p:blipFill>
        <p:spPr>
          <a:xfrm>
            <a:off x="3060000" y="1187399"/>
            <a:ext cx="3024000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="" xmlns:a16="http://schemas.microsoft.com/office/drawing/2014/main" id="{8AA1469F-8DAE-285D-70C0-052A49E28CCA}"/>
              </a:ext>
            </a:extLst>
          </p:cNvPr>
          <p:cNvSpPr txBox="1">
            <a:spLocks/>
          </p:cNvSpPr>
          <p:nvPr/>
        </p:nvSpPr>
        <p:spPr>
          <a:xfrm>
            <a:off x="1079612" y="2143125"/>
            <a:ext cx="6984776" cy="857250"/>
          </a:xfrm>
          <a:prstGeom prst="rect">
            <a:avLst/>
          </a:prstGeom>
        </p:spPr>
        <p:txBody>
          <a:bodyPr vert="horz" lIns="68577" tIns="34289" rIns="68577" bIns="34289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kern="120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謝謝聆聽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70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05494-D516-42FD-B886-142E72436540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85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SSFC">
      <a:dk1>
        <a:sysClr val="windowText" lastClr="000000"/>
      </a:dk1>
      <a:lt1>
        <a:sysClr val="window" lastClr="FFFFFF"/>
      </a:lt1>
      <a:dk2>
        <a:srgbClr val="B60005"/>
      </a:dk2>
      <a:lt2>
        <a:srgbClr val="F8F8F8"/>
      </a:lt2>
      <a:accent1>
        <a:srgbClr val="DDDDDD"/>
      </a:accent1>
      <a:accent2>
        <a:srgbClr val="B2B2B2"/>
      </a:accent2>
      <a:accent3>
        <a:srgbClr val="A0A0A0"/>
      </a:accent3>
      <a:accent4>
        <a:srgbClr val="F29C97"/>
      </a:accent4>
      <a:accent5>
        <a:srgbClr val="5F5F5F"/>
      </a:accent5>
      <a:accent6>
        <a:srgbClr val="D80C18"/>
      </a:accent6>
      <a:hlink>
        <a:srgbClr val="D80C18"/>
      </a:hlink>
      <a:folHlink>
        <a:srgbClr val="A0A0A0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簡報3" id="{20AB8932-8295-4B04-95EB-D453C8A160DB}" vid="{BD5938A4-DA76-4C54-99CE-44A7CAC1390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佈景主題</Template>
  <TotalTime>4249</TotalTime>
  <Words>4021</Words>
  <Application>Microsoft Office PowerPoint</Application>
  <PresentationFormat>如螢幕大小 (16:9)</PresentationFormat>
  <Paragraphs>620</Paragraphs>
  <Slides>92</Slides>
  <Notes>7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92</vt:i4>
      </vt:variant>
      <vt:variant>
        <vt:lpstr>自訂放映</vt:lpstr>
      </vt:variant>
      <vt:variant>
        <vt:i4>1</vt:i4>
      </vt:variant>
    </vt:vector>
  </HeadingPairs>
  <TitlesOfParts>
    <vt:vector size="94" baseType="lpstr">
      <vt:lpstr>Office 佈景主題</vt:lpstr>
      <vt:lpstr>生成式AI大數據應用</vt:lpstr>
      <vt:lpstr>範例及練習檔案</vt:lpstr>
      <vt:lpstr>課程架構</vt:lpstr>
      <vt:lpstr>資料分析概論與AI基礎</vt:lpstr>
      <vt:lpstr>Agenda</vt:lpstr>
      <vt:lpstr>大數據的5V概念</vt:lpstr>
      <vt:lpstr>AI如何分類與分群？</vt:lpstr>
      <vt:lpstr>AI如何分類與分群？</vt:lpstr>
      <vt:lpstr>PowerPoint 簡報</vt:lpstr>
      <vt:lpstr>資料處理</vt:lpstr>
      <vt:lpstr>Agenda</vt:lpstr>
      <vt:lpstr>資料前處理觀念與「乾淨資料」的價值</vt:lpstr>
      <vt:lpstr>資料前處理的步驟</vt:lpstr>
      <vt:lpstr>Colab 操作教學</vt:lpstr>
      <vt:lpstr>Colab 操作教學</vt:lpstr>
      <vt:lpstr>Colab 操作教學</vt:lpstr>
      <vt:lpstr>Colab 操作教學</vt:lpstr>
      <vt:lpstr>Colab 操作教學</vt:lpstr>
      <vt:lpstr>Colab 操作教學</vt:lpstr>
      <vt:lpstr>Colab 操作教學</vt:lpstr>
      <vt:lpstr>Colab 操作教學</vt:lpstr>
      <vt:lpstr>Colab 操作教學</vt:lpstr>
      <vt:lpstr>範例說明—Excel 資料清洗</vt:lpstr>
      <vt:lpstr>範例說明—Excel 資料清洗</vt:lpstr>
      <vt:lpstr>「情境」+「要求」+「生成程式碼」（+「中文字型」）</vt:lpstr>
      <vt:lpstr>範例說明—Excel 資料清洗</vt:lpstr>
      <vt:lpstr>練習活動</vt:lpstr>
      <vt:lpstr>練習活動</vt:lpstr>
      <vt:lpstr>集群分析</vt:lpstr>
      <vt:lpstr>Agenda</vt:lpstr>
      <vt:lpstr>集群是什麼？</vt:lpstr>
      <vt:lpstr>為什麼分群重要？</vt:lpstr>
      <vt:lpstr>常見應用</vt:lpstr>
      <vt:lpstr>生成式AI -Grok</vt:lpstr>
      <vt:lpstr>生成式AI -Grok</vt:lpstr>
      <vt:lpstr>範例說明—消費者行為分析</vt:lpstr>
      <vt:lpstr>範例說明—消費者行為分析</vt:lpstr>
      <vt:lpstr>範例說明—消費者行為分析</vt:lpstr>
      <vt:lpstr>範例說明—消費者行為分析</vt:lpstr>
      <vt:lpstr>練習活動</vt:lpstr>
      <vt:lpstr>練習活動</vt:lpstr>
      <vt:lpstr>分類分析</vt:lpstr>
      <vt:lpstr>Agenda</vt:lpstr>
      <vt:lpstr>分類分析是什麼？</vt:lpstr>
      <vt:lpstr>為什麼要做分類？</vt:lpstr>
      <vt:lpstr>常見應用</vt:lpstr>
      <vt:lpstr>範例說明—消費行為分析</vt:lpstr>
      <vt:lpstr>範例說明—消費行為分析</vt:lpstr>
      <vt:lpstr>範例說明—消費行為分析</vt:lpstr>
      <vt:lpstr>範例說明—決策樹</vt:lpstr>
      <vt:lpstr>範例說明—消費行為分析</vt:lpstr>
      <vt:lpstr>練習活動</vt:lpstr>
      <vt:lpstr>練習活動</vt:lpstr>
      <vt:lpstr>迴歸分析及視覺化</vt:lpstr>
      <vt:lpstr>Agenda</vt:lpstr>
      <vt:lpstr>迴歸分析是什麼?</vt:lpstr>
      <vt:lpstr>為什麼會用到迴歸分析?</vt:lpstr>
      <vt:lpstr>資料視覺化—散佈圖</vt:lpstr>
      <vt:lpstr>資料視覺化—迴歸線圖</vt:lpstr>
      <vt:lpstr>常見應用</vt:lpstr>
      <vt:lpstr>範例說明—預測採購金額</vt:lpstr>
      <vt:lpstr>範例說明—預測採購金額</vt:lpstr>
      <vt:lpstr>範例說明—預測採購金額</vt:lpstr>
      <vt:lpstr>範例說明—預測採購金額</vt:lpstr>
      <vt:lpstr>練習活動</vt:lpstr>
      <vt:lpstr>練習活動</vt:lpstr>
      <vt:lpstr>文字探勘與文字雲</vt:lpstr>
      <vt:lpstr>Agenda</vt:lpstr>
      <vt:lpstr>斷詞</vt:lpstr>
      <vt:lpstr>詞頻</vt:lpstr>
      <vt:lpstr>詞雲</vt:lpstr>
      <vt:lpstr>範例說明—客戶意見</vt:lpstr>
      <vt:lpstr>範例說明—客戶意見</vt:lpstr>
      <vt:lpstr>範例說明—客戶意見</vt:lpstr>
      <vt:lpstr>範例說明—客戶意見</vt:lpstr>
      <vt:lpstr>練習活動</vt:lpstr>
      <vt:lpstr>練習活動</vt:lpstr>
      <vt:lpstr>特徵值與目標變數的相關性分析</vt:lpstr>
      <vt:lpstr>Agenda</vt:lpstr>
      <vt:lpstr>相關性分析簡介</vt:lpstr>
      <vt:lpstr>分析方法與工具</vt:lpstr>
      <vt:lpstr>分析方法與工具</vt:lpstr>
      <vt:lpstr>範例說明—空氣品質</vt:lpstr>
      <vt:lpstr>範例說明—空氣品質</vt:lpstr>
      <vt:lpstr>範例說明—空氣品質</vt:lpstr>
      <vt:lpstr>範例說明—空氣品質</vt:lpstr>
      <vt:lpstr>練習活動</vt:lpstr>
      <vt:lpstr>練習活動</vt:lpstr>
      <vt:lpstr>補充：迴歸 vs. 相關性分析</vt:lpstr>
      <vt:lpstr>回饋問卷</vt:lpstr>
      <vt:lpstr>PowerPoint 簡報</vt:lpstr>
      <vt:lpstr>PowerPoint 簡報</vt:lpstr>
      <vt:lpstr>自訂放映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曾芷葳</cp:lastModifiedBy>
  <cp:revision>60</cp:revision>
  <dcterms:created xsi:type="dcterms:W3CDTF">2019-10-02T09:33:42Z</dcterms:created>
  <dcterms:modified xsi:type="dcterms:W3CDTF">2025-08-04T05:23:21Z</dcterms:modified>
</cp:coreProperties>
</file>